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1" r:id="rId24"/>
    <p:sldId id="372" r:id="rId25"/>
    <p:sldId id="370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8" r:id="rId39"/>
    <p:sldId id="356" r:id="rId40"/>
    <p:sldId id="357" r:id="rId41"/>
    <p:sldId id="281" r:id="rId42"/>
    <p:sldId id="259" r:id="rId43"/>
    <p:sldId id="260" r:id="rId44"/>
    <p:sldId id="261" r:id="rId45"/>
    <p:sldId id="262" r:id="rId46"/>
    <p:sldId id="263" r:id="rId47"/>
    <p:sldId id="264" r:id="rId48"/>
    <p:sldId id="266" r:id="rId49"/>
    <p:sldId id="267" r:id="rId50"/>
    <p:sldId id="268" r:id="rId51"/>
    <p:sldId id="269" r:id="rId52"/>
    <p:sldId id="373" r:id="rId53"/>
    <p:sldId id="270" r:id="rId54"/>
    <p:sldId id="271" r:id="rId55"/>
    <p:sldId id="272" r:id="rId56"/>
    <p:sldId id="273" r:id="rId57"/>
    <p:sldId id="375" r:id="rId58"/>
    <p:sldId id="374" r:id="rId59"/>
    <p:sldId id="376" r:id="rId60"/>
    <p:sldId id="377" r:id="rId61"/>
    <p:sldId id="274" r:id="rId62"/>
    <p:sldId id="378" r:id="rId63"/>
    <p:sldId id="275" r:id="rId64"/>
    <p:sldId id="276" r:id="rId65"/>
    <p:sldId id="277" r:id="rId66"/>
    <p:sldId id="278" r:id="rId67"/>
    <p:sldId id="279" r:id="rId68"/>
    <p:sldId id="290" r:id="rId69"/>
    <p:sldId id="291" r:id="rId70"/>
    <p:sldId id="292" r:id="rId71"/>
    <p:sldId id="293" r:id="rId72"/>
    <p:sldId id="294" r:id="rId73"/>
    <p:sldId id="295" r:id="rId74"/>
    <p:sldId id="296" r:id="rId75"/>
    <p:sldId id="297" r:id="rId76"/>
    <p:sldId id="298" r:id="rId77"/>
    <p:sldId id="299" r:id="rId78"/>
    <p:sldId id="300" r:id="rId79"/>
    <p:sldId id="301" r:id="rId80"/>
    <p:sldId id="302" r:id="rId81"/>
    <p:sldId id="309" r:id="rId82"/>
    <p:sldId id="310" r:id="rId83"/>
    <p:sldId id="311" r:id="rId84"/>
    <p:sldId id="312" r:id="rId85"/>
    <p:sldId id="313" r:id="rId86"/>
    <p:sldId id="379" r:id="rId87"/>
    <p:sldId id="380" r:id="rId88"/>
    <p:sldId id="314" r:id="rId89"/>
    <p:sldId id="381" r:id="rId90"/>
    <p:sldId id="382" r:id="rId91"/>
    <p:sldId id="384" r:id="rId92"/>
    <p:sldId id="385" r:id="rId93"/>
    <p:sldId id="386" r:id="rId94"/>
    <p:sldId id="387" r:id="rId95"/>
    <p:sldId id="388" r:id="rId96"/>
    <p:sldId id="315" r:id="rId97"/>
    <p:sldId id="316" r:id="rId98"/>
    <p:sldId id="317" r:id="rId99"/>
    <p:sldId id="318" r:id="rId100"/>
    <p:sldId id="319" r:id="rId101"/>
    <p:sldId id="320" r:id="rId102"/>
    <p:sldId id="321" r:id="rId103"/>
    <p:sldId id="322" r:id="rId104"/>
    <p:sldId id="323" r:id="rId105"/>
    <p:sldId id="324" r:id="rId106"/>
    <p:sldId id="325" r:id="rId107"/>
    <p:sldId id="326" r:id="rId108"/>
    <p:sldId id="327" r:id="rId109"/>
    <p:sldId id="328" r:id="rId110"/>
    <p:sldId id="329" r:id="rId111"/>
    <p:sldId id="330" r:id="rId112"/>
    <p:sldId id="331" r:id="rId113"/>
    <p:sldId id="332" r:id="rId114"/>
    <p:sldId id="333" r:id="rId115"/>
    <p:sldId id="334" r:id="rId1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2B04DF-06C2-4400-A9ED-48CED365C79D}" v="1" dt="2023-08-04T07:52:39.75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59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ngothai Elango" userId="0619ccfb9bdc9380" providerId="LiveId" clId="{B72B04DF-06C2-4400-A9ED-48CED365C79D}"/>
    <pc:docChg chg="undo custSel addSld delSld modSld sldOrd">
      <pc:chgData name="Poongothai Elango" userId="0619ccfb9bdc9380" providerId="LiveId" clId="{B72B04DF-06C2-4400-A9ED-48CED365C79D}" dt="2023-08-04T07:56:09.629" v="277" actId="732"/>
      <pc:docMkLst>
        <pc:docMk/>
      </pc:docMkLst>
      <pc:sldChg chg="del">
        <pc:chgData name="Poongothai Elango" userId="0619ccfb9bdc9380" providerId="LiveId" clId="{B72B04DF-06C2-4400-A9ED-48CED365C79D}" dt="2023-08-04T03:11:47.202" v="6" actId="47"/>
        <pc:sldMkLst>
          <pc:docMk/>
          <pc:sldMk cId="0" sldId="265"/>
        </pc:sldMkLst>
      </pc:sldChg>
      <pc:sldChg chg="modSp mod">
        <pc:chgData name="Poongothai Elango" userId="0619ccfb9bdc9380" providerId="LiveId" clId="{B72B04DF-06C2-4400-A9ED-48CED365C79D}" dt="2023-08-04T07:39:16.396" v="249" actId="1036"/>
        <pc:sldMkLst>
          <pc:docMk/>
          <pc:sldMk cId="0" sldId="275"/>
        </pc:sldMkLst>
        <pc:picChg chg="mod">
          <ac:chgData name="Poongothai Elango" userId="0619ccfb9bdc9380" providerId="LiveId" clId="{B72B04DF-06C2-4400-A9ED-48CED365C79D}" dt="2023-08-04T07:39:16.396" v="249" actId="1036"/>
          <ac:picMkLst>
            <pc:docMk/>
            <pc:sldMk cId="0" sldId="275"/>
            <ac:picMk id="4" creationId="{00000000-0000-0000-0000-000000000000}"/>
          </ac:picMkLst>
        </pc:picChg>
      </pc:sldChg>
      <pc:sldChg chg="del">
        <pc:chgData name="Poongothai Elango" userId="0619ccfb9bdc9380" providerId="LiveId" clId="{B72B04DF-06C2-4400-A9ED-48CED365C79D}" dt="2023-08-04T04:14:10.415" v="231" actId="47"/>
        <pc:sldMkLst>
          <pc:docMk/>
          <pc:sldMk cId="0" sldId="280"/>
        </pc:sldMkLst>
      </pc:sldChg>
      <pc:sldChg chg="del">
        <pc:chgData name="Poongothai Elango" userId="0619ccfb9bdc9380" providerId="LiveId" clId="{B72B04DF-06C2-4400-A9ED-48CED365C79D}" dt="2023-08-04T03:13:32.689" v="12" actId="47"/>
        <pc:sldMkLst>
          <pc:docMk/>
          <pc:sldMk cId="0" sldId="283"/>
        </pc:sldMkLst>
      </pc:sldChg>
      <pc:sldChg chg="del">
        <pc:chgData name="Poongothai Elango" userId="0619ccfb9bdc9380" providerId="LiveId" clId="{B72B04DF-06C2-4400-A9ED-48CED365C79D}" dt="2023-08-04T03:11:20.572" v="1" actId="47"/>
        <pc:sldMkLst>
          <pc:docMk/>
          <pc:sldMk cId="0" sldId="284"/>
        </pc:sldMkLst>
      </pc:sldChg>
      <pc:sldChg chg="del">
        <pc:chgData name="Poongothai Elango" userId="0619ccfb9bdc9380" providerId="LiveId" clId="{B72B04DF-06C2-4400-A9ED-48CED365C79D}" dt="2023-08-04T03:11:21.705" v="2" actId="47"/>
        <pc:sldMkLst>
          <pc:docMk/>
          <pc:sldMk cId="0" sldId="285"/>
        </pc:sldMkLst>
      </pc:sldChg>
      <pc:sldChg chg="del">
        <pc:chgData name="Poongothai Elango" userId="0619ccfb9bdc9380" providerId="LiveId" clId="{B72B04DF-06C2-4400-A9ED-48CED365C79D}" dt="2023-08-04T03:11:35.987" v="3" actId="47"/>
        <pc:sldMkLst>
          <pc:docMk/>
          <pc:sldMk cId="0" sldId="286"/>
        </pc:sldMkLst>
      </pc:sldChg>
      <pc:sldChg chg="del">
        <pc:chgData name="Poongothai Elango" userId="0619ccfb9bdc9380" providerId="LiveId" clId="{B72B04DF-06C2-4400-A9ED-48CED365C79D}" dt="2023-08-04T03:11:37.387" v="4" actId="47"/>
        <pc:sldMkLst>
          <pc:docMk/>
          <pc:sldMk cId="0" sldId="287"/>
        </pc:sldMkLst>
      </pc:sldChg>
      <pc:sldChg chg="del">
        <pc:chgData name="Poongothai Elango" userId="0619ccfb9bdc9380" providerId="LiveId" clId="{B72B04DF-06C2-4400-A9ED-48CED365C79D}" dt="2023-08-04T03:11:38.866" v="5" actId="47"/>
        <pc:sldMkLst>
          <pc:docMk/>
          <pc:sldMk cId="0" sldId="288"/>
        </pc:sldMkLst>
      </pc:sldChg>
      <pc:sldChg chg="del">
        <pc:chgData name="Poongothai Elango" userId="0619ccfb9bdc9380" providerId="LiveId" clId="{B72B04DF-06C2-4400-A9ED-48CED365C79D}" dt="2023-08-04T03:11:51.703" v="7" actId="47"/>
        <pc:sldMkLst>
          <pc:docMk/>
          <pc:sldMk cId="0" sldId="289"/>
        </pc:sldMkLst>
      </pc:sldChg>
      <pc:sldChg chg="del">
        <pc:chgData name="Poongothai Elango" userId="0619ccfb9bdc9380" providerId="LiveId" clId="{B72B04DF-06C2-4400-A9ED-48CED365C79D}" dt="2023-08-04T04:08:24.621" v="216" actId="47"/>
        <pc:sldMkLst>
          <pc:docMk/>
          <pc:sldMk cId="0" sldId="303"/>
        </pc:sldMkLst>
      </pc:sldChg>
      <pc:sldChg chg="del">
        <pc:chgData name="Poongothai Elango" userId="0619ccfb9bdc9380" providerId="LiveId" clId="{B72B04DF-06C2-4400-A9ED-48CED365C79D}" dt="2023-08-04T04:08:19.230" v="215" actId="47"/>
        <pc:sldMkLst>
          <pc:docMk/>
          <pc:sldMk cId="0" sldId="306"/>
        </pc:sldMkLst>
      </pc:sldChg>
      <pc:sldChg chg="del">
        <pc:chgData name="Poongothai Elango" userId="0619ccfb9bdc9380" providerId="LiveId" clId="{B72B04DF-06C2-4400-A9ED-48CED365C79D}" dt="2023-08-04T03:12:13.936" v="8" actId="47"/>
        <pc:sldMkLst>
          <pc:docMk/>
          <pc:sldMk cId="0" sldId="307"/>
        </pc:sldMkLst>
      </pc:sldChg>
      <pc:sldChg chg="del">
        <pc:chgData name="Poongothai Elango" userId="0619ccfb9bdc9380" providerId="LiveId" clId="{B72B04DF-06C2-4400-A9ED-48CED365C79D}" dt="2023-08-04T03:12:15.193" v="9" actId="47"/>
        <pc:sldMkLst>
          <pc:docMk/>
          <pc:sldMk cId="0" sldId="308"/>
        </pc:sldMkLst>
      </pc:sldChg>
      <pc:sldChg chg="add del">
        <pc:chgData name="Poongothai Elango" userId="0619ccfb9bdc9380" providerId="LiveId" clId="{B72B04DF-06C2-4400-A9ED-48CED365C79D}" dt="2023-08-04T03:12:18.887" v="11" actId="47"/>
        <pc:sldMkLst>
          <pc:docMk/>
          <pc:sldMk cId="0" sldId="309"/>
        </pc:sldMkLst>
      </pc:sldChg>
      <pc:sldChg chg="modSp mod">
        <pc:chgData name="Poongothai Elango" userId="0619ccfb9bdc9380" providerId="LiveId" clId="{B72B04DF-06C2-4400-A9ED-48CED365C79D}" dt="2023-08-04T07:45:33.142" v="272" actId="20577"/>
        <pc:sldMkLst>
          <pc:docMk/>
          <pc:sldMk cId="0" sldId="312"/>
        </pc:sldMkLst>
        <pc:spChg chg="mod">
          <ac:chgData name="Poongothai Elango" userId="0619ccfb9bdc9380" providerId="LiveId" clId="{B72B04DF-06C2-4400-A9ED-48CED365C79D}" dt="2023-08-04T07:45:33.142" v="272" actId="20577"/>
          <ac:spMkLst>
            <pc:docMk/>
            <pc:sldMk cId="0" sldId="312"/>
            <ac:spMk id="4" creationId="{00000000-0000-0000-0000-000000000000}"/>
          </ac:spMkLst>
        </pc:spChg>
      </pc:sldChg>
      <pc:sldChg chg="modSp mod ord">
        <pc:chgData name="Poongothai Elango" userId="0619ccfb9bdc9380" providerId="LiveId" clId="{B72B04DF-06C2-4400-A9ED-48CED365C79D}" dt="2023-08-04T04:13:25.686" v="230"/>
        <pc:sldMkLst>
          <pc:docMk/>
          <pc:sldMk cId="1949624367" sldId="373"/>
        </pc:sldMkLst>
        <pc:picChg chg="mod">
          <ac:chgData name="Poongothai Elango" userId="0619ccfb9bdc9380" providerId="LiveId" clId="{B72B04DF-06C2-4400-A9ED-48CED365C79D}" dt="2023-08-04T03:05:32.227" v="0" actId="14100"/>
          <ac:picMkLst>
            <pc:docMk/>
            <pc:sldMk cId="1949624367" sldId="373"/>
            <ac:picMk id="4" creationId="{2F9E031B-552C-DB45-237F-AB7F9EC8F7AD}"/>
          </ac:picMkLst>
        </pc:picChg>
      </pc:sldChg>
      <pc:sldChg chg="addSp new mod">
        <pc:chgData name="Poongothai Elango" userId="0619ccfb9bdc9380" providerId="LiveId" clId="{B72B04DF-06C2-4400-A9ED-48CED365C79D}" dt="2023-08-04T03:54:33.304" v="14" actId="22"/>
        <pc:sldMkLst>
          <pc:docMk/>
          <pc:sldMk cId="2598204296" sldId="374"/>
        </pc:sldMkLst>
        <pc:picChg chg="add">
          <ac:chgData name="Poongothai Elango" userId="0619ccfb9bdc9380" providerId="LiveId" clId="{B72B04DF-06C2-4400-A9ED-48CED365C79D}" dt="2023-08-04T03:54:33.304" v="14" actId="22"/>
          <ac:picMkLst>
            <pc:docMk/>
            <pc:sldMk cId="2598204296" sldId="374"/>
            <ac:picMk id="3" creationId="{3586DD1E-4301-055E-68EF-B10669DD5EC1}"/>
          </ac:picMkLst>
        </pc:picChg>
      </pc:sldChg>
      <pc:sldChg chg="addSp new mod">
        <pc:chgData name="Poongothai Elango" userId="0619ccfb9bdc9380" providerId="LiveId" clId="{B72B04DF-06C2-4400-A9ED-48CED365C79D}" dt="2023-08-04T03:55:49.477" v="16" actId="22"/>
        <pc:sldMkLst>
          <pc:docMk/>
          <pc:sldMk cId="247173087" sldId="375"/>
        </pc:sldMkLst>
        <pc:picChg chg="add">
          <ac:chgData name="Poongothai Elango" userId="0619ccfb9bdc9380" providerId="LiveId" clId="{B72B04DF-06C2-4400-A9ED-48CED365C79D}" dt="2023-08-04T03:55:49.477" v="16" actId="22"/>
          <ac:picMkLst>
            <pc:docMk/>
            <pc:sldMk cId="247173087" sldId="375"/>
            <ac:picMk id="3" creationId="{94F8C86F-F1E3-4974-05FB-D9AC2BF85BFE}"/>
          </ac:picMkLst>
        </pc:picChg>
      </pc:sldChg>
      <pc:sldChg chg="addSp modSp new mod modClrScheme chgLayout">
        <pc:chgData name="Poongothai Elango" userId="0619ccfb9bdc9380" providerId="LiveId" clId="{B72B04DF-06C2-4400-A9ED-48CED365C79D}" dt="2023-08-04T03:58:26.212" v="127" actId="20577"/>
        <pc:sldMkLst>
          <pc:docMk/>
          <pc:sldMk cId="3130223593" sldId="376"/>
        </pc:sldMkLst>
        <pc:spChg chg="add mod ord">
          <ac:chgData name="Poongothai Elango" userId="0619ccfb9bdc9380" providerId="LiveId" clId="{B72B04DF-06C2-4400-A9ED-48CED365C79D}" dt="2023-08-04T03:57:42.793" v="20" actId="700"/>
          <ac:spMkLst>
            <pc:docMk/>
            <pc:sldMk cId="3130223593" sldId="376"/>
            <ac:spMk id="4" creationId="{F3A2C35A-B487-4FE7-0755-EC1B5D482EFA}"/>
          </ac:spMkLst>
        </pc:spChg>
        <pc:spChg chg="add mod ord">
          <ac:chgData name="Poongothai Elango" userId="0619ccfb9bdc9380" providerId="LiveId" clId="{B72B04DF-06C2-4400-A9ED-48CED365C79D}" dt="2023-08-04T03:58:26.212" v="127" actId="20577"/>
          <ac:spMkLst>
            <pc:docMk/>
            <pc:sldMk cId="3130223593" sldId="376"/>
            <ac:spMk id="5" creationId="{1B6412B7-E883-9B4F-9B90-01D5A6DA5DA2}"/>
          </ac:spMkLst>
        </pc:spChg>
        <pc:picChg chg="add mod">
          <ac:chgData name="Poongothai Elango" userId="0619ccfb9bdc9380" providerId="LiveId" clId="{B72B04DF-06C2-4400-A9ED-48CED365C79D}" dt="2023-08-04T03:57:46.998" v="21" actId="1076"/>
          <ac:picMkLst>
            <pc:docMk/>
            <pc:sldMk cId="3130223593" sldId="376"/>
            <ac:picMk id="3" creationId="{6DB0F5D0-AFAC-2344-4737-A8CBA90AFBB3}"/>
          </ac:picMkLst>
        </pc:picChg>
      </pc:sldChg>
      <pc:sldChg chg="addSp modSp new mod">
        <pc:chgData name="Poongothai Elango" userId="0619ccfb9bdc9380" providerId="LiveId" clId="{B72B04DF-06C2-4400-A9ED-48CED365C79D}" dt="2023-08-04T04:00:36.190" v="212" actId="20577"/>
        <pc:sldMkLst>
          <pc:docMk/>
          <pc:sldMk cId="4130008057" sldId="377"/>
        </pc:sldMkLst>
        <pc:spChg chg="mod">
          <ac:chgData name="Poongothai Elango" userId="0619ccfb9bdc9380" providerId="LiveId" clId="{B72B04DF-06C2-4400-A9ED-48CED365C79D}" dt="2023-08-04T04:00:36.190" v="212" actId="20577"/>
          <ac:spMkLst>
            <pc:docMk/>
            <pc:sldMk cId="4130008057" sldId="377"/>
            <ac:spMk id="3" creationId="{E113122B-525D-118C-9D0E-F2A0E6020E1B}"/>
          </ac:spMkLst>
        </pc:spChg>
        <pc:picChg chg="add mod">
          <ac:chgData name="Poongothai Elango" userId="0619ccfb9bdc9380" providerId="LiveId" clId="{B72B04DF-06C2-4400-A9ED-48CED365C79D}" dt="2023-08-04T03:59:34.047" v="130" actId="1076"/>
          <ac:picMkLst>
            <pc:docMk/>
            <pc:sldMk cId="4130008057" sldId="377"/>
            <ac:picMk id="5" creationId="{338534E8-E39E-74F2-E020-B9A661361BD1}"/>
          </ac:picMkLst>
        </pc:picChg>
      </pc:sldChg>
      <pc:sldChg chg="addSp new mod">
        <pc:chgData name="Poongothai Elango" userId="0619ccfb9bdc9380" providerId="LiveId" clId="{B72B04DF-06C2-4400-A9ED-48CED365C79D}" dt="2023-08-04T04:03:58.810" v="214" actId="22"/>
        <pc:sldMkLst>
          <pc:docMk/>
          <pc:sldMk cId="257798454" sldId="378"/>
        </pc:sldMkLst>
        <pc:picChg chg="add">
          <ac:chgData name="Poongothai Elango" userId="0619ccfb9bdc9380" providerId="LiveId" clId="{B72B04DF-06C2-4400-A9ED-48CED365C79D}" dt="2023-08-04T04:03:58.810" v="214" actId="22"/>
          <ac:picMkLst>
            <pc:docMk/>
            <pc:sldMk cId="257798454" sldId="378"/>
            <ac:picMk id="5" creationId="{61163DBD-8AA4-045D-0F06-88BD5B1874E4}"/>
          </ac:picMkLst>
        </pc:picChg>
      </pc:sldChg>
      <pc:sldChg chg="addSp modSp new mod">
        <pc:chgData name="Poongothai Elango" userId="0619ccfb9bdc9380" providerId="LiveId" clId="{B72B04DF-06C2-4400-A9ED-48CED365C79D}" dt="2023-08-04T07:48:32.671" v="273" actId="1036"/>
        <pc:sldMkLst>
          <pc:docMk/>
          <pc:sldMk cId="2305610751" sldId="379"/>
        </pc:sldMkLst>
        <pc:picChg chg="add mod">
          <ac:chgData name="Poongothai Elango" userId="0619ccfb9bdc9380" providerId="LiveId" clId="{B72B04DF-06C2-4400-A9ED-48CED365C79D}" dt="2023-08-04T07:48:32.671" v="273" actId="1036"/>
          <ac:picMkLst>
            <pc:docMk/>
            <pc:sldMk cId="2305610751" sldId="379"/>
            <ac:picMk id="5" creationId="{68E1EB2A-07B6-96E1-B2FA-5ADA7D0DA684}"/>
          </ac:picMkLst>
        </pc:picChg>
      </pc:sldChg>
      <pc:sldChg chg="addSp new mod">
        <pc:chgData name="Poongothai Elango" userId="0619ccfb9bdc9380" providerId="LiveId" clId="{B72B04DF-06C2-4400-A9ED-48CED365C79D}" dt="2023-08-04T07:52:39.750" v="274"/>
        <pc:sldMkLst>
          <pc:docMk/>
          <pc:sldMk cId="3101028263" sldId="380"/>
        </pc:sldMkLst>
        <pc:picChg chg="add">
          <ac:chgData name="Poongothai Elango" userId="0619ccfb9bdc9380" providerId="LiveId" clId="{B72B04DF-06C2-4400-A9ED-48CED365C79D}" dt="2023-08-04T04:10:32.876" v="220" actId="22"/>
          <ac:picMkLst>
            <pc:docMk/>
            <pc:sldMk cId="3101028263" sldId="380"/>
            <ac:picMk id="5" creationId="{33F1A62C-42D2-68BA-651C-1B68996678DB}"/>
          </ac:picMkLst>
        </pc:picChg>
        <pc:inkChg chg="add">
          <ac:chgData name="Poongothai Elango" userId="0619ccfb9bdc9380" providerId="LiveId" clId="{B72B04DF-06C2-4400-A9ED-48CED365C79D}" dt="2023-08-04T07:52:39.750" v="274"/>
          <ac:inkMkLst>
            <pc:docMk/>
            <pc:sldMk cId="3101028263" sldId="380"/>
            <ac:inkMk id="4" creationId="{409E15B8-F1A7-2EB8-4D9E-BB5D6EDDABD5}"/>
          </ac:inkMkLst>
        </pc:inkChg>
      </pc:sldChg>
      <pc:sldChg chg="addSp new mod">
        <pc:chgData name="Poongothai Elango" userId="0619ccfb9bdc9380" providerId="LiveId" clId="{B72B04DF-06C2-4400-A9ED-48CED365C79D}" dt="2023-08-04T06:04:13" v="233" actId="22"/>
        <pc:sldMkLst>
          <pc:docMk/>
          <pc:sldMk cId="4022359002" sldId="381"/>
        </pc:sldMkLst>
        <pc:picChg chg="add">
          <ac:chgData name="Poongothai Elango" userId="0619ccfb9bdc9380" providerId="LiveId" clId="{B72B04DF-06C2-4400-A9ED-48CED365C79D}" dt="2023-08-04T06:04:13" v="233" actId="22"/>
          <ac:picMkLst>
            <pc:docMk/>
            <pc:sldMk cId="4022359002" sldId="381"/>
            <ac:picMk id="5" creationId="{480E0EC3-B8DC-8806-C1C8-141F4C39F8FC}"/>
          </ac:picMkLst>
        </pc:picChg>
      </pc:sldChg>
      <pc:sldChg chg="addSp modSp new mod">
        <pc:chgData name="Poongothai Elango" userId="0619ccfb9bdc9380" providerId="LiveId" clId="{B72B04DF-06C2-4400-A9ED-48CED365C79D}" dt="2023-08-04T07:54:55.942" v="275" actId="1036"/>
        <pc:sldMkLst>
          <pc:docMk/>
          <pc:sldMk cId="2510530126" sldId="382"/>
        </pc:sldMkLst>
        <pc:picChg chg="add mod">
          <ac:chgData name="Poongothai Elango" userId="0619ccfb9bdc9380" providerId="LiveId" clId="{B72B04DF-06C2-4400-A9ED-48CED365C79D}" dt="2023-08-04T07:54:55.942" v="275" actId="1036"/>
          <ac:picMkLst>
            <pc:docMk/>
            <pc:sldMk cId="2510530126" sldId="382"/>
            <ac:picMk id="5" creationId="{5D6CA461-4596-6A17-8656-DF6F674D74CB}"/>
          </ac:picMkLst>
        </pc:picChg>
      </pc:sldChg>
      <pc:sldChg chg="addSp new del mod">
        <pc:chgData name="Poongothai Elango" userId="0619ccfb9bdc9380" providerId="LiveId" clId="{B72B04DF-06C2-4400-A9ED-48CED365C79D}" dt="2023-08-04T06:05:57.904" v="240" actId="47"/>
        <pc:sldMkLst>
          <pc:docMk/>
          <pc:sldMk cId="578881788" sldId="383"/>
        </pc:sldMkLst>
        <pc:picChg chg="add">
          <ac:chgData name="Poongothai Elango" userId="0619ccfb9bdc9380" providerId="LiveId" clId="{B72B04DF-06C2-4400-A9ED-48CED365C79D}" dt="2023-08-04T06:05:26.249" v="237" actId="22"/>
          <ac:picMkLst>
            <pc:docMk/>
            <pc:sldMk cId="578881788" sldId="383"/>
            <ac:picMk id="5" creationId="{E2C73FD9-0694-3C93-5892-DD92759B7BC3}"/>
          </ac:picMkLst>
        </pc:picChg>
      </pc:sldChg>
      <pc:sldChg chg="addSp modSp new mod">
        <pc:chgData name="Poongothai Elango" userId="0619ccfb9bdc9380" providerId="LiveId" clId="{B72B04DF-06C2-4400-A9ED-48CED365C79D}" dt="2023-08-04T07:56:09.629" v="277" actId="732"/>
        <pc:sldMkLst>
          <pc:docMk/>
          <pc:sldMk cId="3763300962" sldId="384"/>
        </pc:sldMkLst>
        <pc:picChg chg="add mod modCrop">
          <ac:chgData name="Poongothai Elango" userId="0619ccfb9bdc9380" providerId="LiveId" clId="{B72B04DF-06C2-4400-A9ED-48CED365C79D}" dt="2023-08-04T07:56:09.629" v="277" actId="732"/>
          <ac:picMkLst>
            <pc:docMk/>
            <pc:sldMk cId="3763300962" sldId="384"/>
            <ac:picMk id="5" creationId="{199A7324-1DD7-0352-F087-17110341B692}"/>
          </ac:picMkLst>
        </pc:picChg>
      </pc:sldChg>
      <pc:sldChg chg="addSp new mod">
        <pc:chgData name="Poongothai Elango" userId="0619ccfb9bdc9380" providerId="LiveId" clId="{B72B04DF-06C2-4400-A9ED-48CED365C79D}" dt="2023-08-04T06:06:38.589" v="242" actId="22"/>
        <pc:sldMkLst>
          <pc:docMk/>
          <pc:sldMk cId="1266723177" sldId="385"/>
        </pc:sldMkLst>
        <pc:picChg chg="add">
          <ac:chgData name="Poongothai Elango" userId="0619ccfb9bdc9380" providerId="LiveId" clId="{B72B04DF-06C2-4400-A9ED-48CED365C79D}" dt="2023-08-04T06:06:38.589" v="242" actId="22"/>
          <ac:picMkLst>
            <pc:docMk/>
            <pc:sldMk cId="1266723177" sldId="385"/>
            <ac:picMk id="5" creationId="{201E01C5-2F70-B3EF-4369-DD2F69C88ABC}"/>
          </ac:picMkLst>
        </pc:picChg>
      </pc:sldChg>
      <pc:sldChg chg="addSp new mod">
        <pc:chgData name="Poongothai Elango" userId="0619ccfb9bdc9380" providerId="LiveId" clId="{B72B04DF-06C2-4400-A9ED-48CED365C79D}" dt="2023-08-04T06:07:04.787" v="244" actId="22"/>
        <pc:sldMkLst>
          <pc:docMk/>
          <pc:sldMk cId="1267763608" sldId="386"/>
        </pc:sldMkLst>
        <pc:picChg chg="add">
          <ac:chgData name="Poongothai Elango" userId="0619ccfb9bdc9380" providerId="LiveId" clId="{B72B04DF-06C2-4400-A9ED-48CED365C79D}" dt="2023-08-04T06:07:04.787" v="244" actId="22"/>
          <ac:picMkLst>
            <pc:docMk/>
            <pc:sldMk cId="1267763608" sldId="386"/>
            <ac:picMk id="5" creationId="{7F89B111-0283-E684-F989-F9B79A8B4A42}"/>
          </ac:picMkLst>
        </pc:picChg>
      </pc:sldChg>
      <pc:sldChg chg="addSp new mod">
        <pc:chgData name="Poongothai Elango" userId="0619ccfb9bdc9380" providerId="LiveId" clId="{B72B04DF-06C2-4400-A9ED-48CED365C79D}" dt="2023-08-04T06:08:37.146" v="246" actId="22"/>
        <pc:sldMkLst>
          <pc:docMk/>
          <pc:sldMk cId="310480856" sldId="387"/>
        </pc:sldMkLst>
        <pc:picChg chg="add">
          <ac:chgData name="Poongothai Elango" userId="0619ccfb9bdc9380" providerId="LiveId" clId="{B72B04DF-06C2-4400-A9ED-48CED365C79D}" dt="2023-08-04T06:08:37.146" v="246" actId="22"/>
          <ac:picMkLst>
            <pc:docMk/>
            <pc:sldMk cId="310480856" sldId="387"/>
            <ac:picMk id="5" creationId="{19179414-3D71-D02B-D3D2-BBD420ED6C4E}"/>
          </ac:picMkLst>
        </pc:picChg>
      </pc:sldChg>
      <pc:sldChg chg="addSp new mod">
        <pc:chgData name="Poongothai Elango" userId="0619ccfb9bdc9380" providerId="LiveId" clId="{B72B04DF-06C2-4400-A9ED-48CED365C79D}" dt="2023-08-04T06:09:24.334" v="248" actId="22"/>
        <pc:sldMkLst>
          <pc:docMk/>
          <pc:sldMk cId="2263145802" sldId="388"/>
        </pc:sldMkLst>
        <pc:picChg chg="add">
          <ac:chgData name="Poongothai Elango" userId="0619ccfb9bdc9380" providerId="LiveId" clId="{B72B04DF-06C2-4400-A9ED-48CED365C79D}" dt="2023-08-04T06:09:24.334" v="248" actId="22"/>
          <ac:picMkLst>
            <pc:docMk/>
            <pc:sldMk cId="2263145802" sldId="388"/>
            <ac:picMk id="5" creationId="{4EBDB72B-B993-80E5-BCC7-F1AA1FEA1CE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8-04T07:49:26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17533 3898 0,'-18'35'31,"1"-17"-15,-19 0 15,-193 52-16,-18-17 1,0 0 0,36-18-1,87-17 1,18 17 0,89-35-1,-1 0 32,-70 36-31,88-54-16,-18-17 31,-88-265 0,89 194-15,-1-17-1,18-1 1,0 1 0,0 17-1,0 53 17,18 0-32,-1 18 0,19-36 31,-36 36-31,17 0 15,54-54 1,-18 54-16,0 0 0,-18-18 16,124-53-1,17 18 1,-35 0 0,-35 35-1,-71 35 1,-17 18-1,0 0 1,-1 0 15,19 0-15,-19 18-16,1-1 16,17 36 15,-17-17-31,17-19 31,18 71-15,-35-35 15,70 159 0,-53-141-15,-35-36-16,18 18 15,17-36 1,-35 1-16,18 17 16,-18 1-1,17-1 1,1 0 0,-1-35 15,1 0 0,-18 18-15,18-1 31,-1 1-16,19 17-16,-19-17 17,19 17-17,-1 36 1,0-18 0,18 17-1,-35-34 1,-1-1-16,19 0 47,-36-17-16,17-18 47,-17 17-62,0 1-1,0 0 1,0 35 0,-17-1-1,-1-16 32,-53-36-16,19 35-15,34-35 0,-35 0-1,35 0 1,1 0-1,-19 0 32,19 0-31,-1 0 31,0 0-16</inkml:trace>
  <inkml:trace contextRef="#ctx0" brushRef="#br0" timeOffset="3356.79">5398 4798 0,'-18'0'110,"-35"0"-79,18 0-15,17 17-1,-17-17 16,-1 0-15,1 0 0,18 0-16,-54 0 15,36 0-15,-18 0 16,-35 0 0,-1 18-16,-16 0 15,69-18 1,19 0 15,17-36 78,0 1-93,0 0-16,0-36 16,-18 18-1,18-17 1,0-71 15,0 17-15,0-17-1,0 18 1,0 34 0,0 72-16,18-36 15,-18 35 1,17 1 0,-17-1-1,36 0 1,-19-17-1,71 0 1,-35 0 0,18 35-1,17-18 1,0 18 0,-17 0-1,-1 0 1,54 0-16,-36 0 15,36 0 1,316 88 15,-369-53-31,-18-17 16,35 0 15,-88-1 32,0 19-48,0-1 1,0 0 0,0 18-16,0-18 15,18 124 1,-1-106-16,-17-18 31,0 89-15,0-107 15,0 1 0,0 0 0,0 17-15,0-17 0,0-1-16,-17 18 15,-1-35-15,1 18 16,-36 17 0,35-17-16,-88 35 15,18 0 1,-36-18 15,-193 18-15,123-53 15,88 0-15,88 0-16,1 0 31,-1 0 16,-35 18-32,36-18 1</inkml:trace>
  <inkml:trace contextRef="#ctx0" brushRef="#br0" timeOffset="6663.95">18397 2752 0,'0'70'109,"0"-35"-93,0 54 15,0-36-15,0 35 15,0-71-15,0 19-1,0-1 1,0-17-16,0 35 266,0 70-235</inkml:trace>
  <inkml:trace contextRef="#ctx0" brushRef="#br0" timeOffset="9915.68">20461 3986 0,'0'18'94,"-53"0"-79,-70 17 1,-406 71 15,246-53-15,89 0-1,106-36 1,35-17 0,18 0 46,17 0-46,1 0 15,-1-35-15,0 35 15,18-106 0,0 36-15,18 17-16,0 0 15,-1 17-15,1 1 16,35-53 0,-18 53-16,0-18 15,18-35 1,0 35 0,18-18 15,-18 18-16,-36 36 1,19-1 0,-1 0-1,-17 1 1,-18-1 0,17 18-16,1 0 15,-1 0 1,1-18 15,0 1-15,-1 17-1,1-18 17,0 0-1,-1 1-16,36-36 1,88-53 15,-70 53-15,-36 53-16,-17-17 16,35 17-1,70-36 1,-17 36-1,-35 0 1,-36 0 0,-18 0-1,54 0 1,35 18 0,17 17 15,-52-17-31,-18-18 0,35 17 31,-70-17-31,17 0 31,-17 0 1,-1 0-1,36 18-16,-18 17 1,36-35 0,52 53-1,1-17 1,-36-19-16,-17 1 16,-18-1-16,-36 1 31,1 0-16,-1-1 32,19 36-15,-19-35-17,1 17 16,0-17 1,-1-18-17,54 70 32,-36-34-31,0-1-1,18 0 1,-35 18 0,0-18 15,-18-17 47,0 17-62,0 1-1,0-19 1,0 19 0,0 16 15,-18-16-16,-53 17 1,54-18-16,-18-17 16,-1 17-16,-70 35 31,71-52-31,-71 35 31,71-53-15,0 0-16,-1 0 15,1 0 1,0 0 0,17 0-1,-17 0 1,17 0 0,-17 0 15,0 0-31,17 0 31,0-18-15,1 18-16,-36-17 31,-35-1 0,35-17 0,-18 17-15,18 0 0,0-17-1,-17 0 1,17 35 0,35 0-1</inkml:trace>
  <inkml:trace contextRef="#ctx0" brushRef="#br0" timeOffset="13193.99">18891 4957 0,'-17'0'188,"-36"17"-157,35-17-15,-35 0-1,35 18 1,1-18 109,-1 0-62,1 0-48,-19 0 16,1 0-15,17 0 15,-17-35-15,17 35 0,-17-18 15,35 0-31,-17 18 0,-36-53 31,35 53-15,0-35 15,-17 17-15,35 1-1,-18-36 1,18 18-1,-17 35 1,-18-18 0,35 0-1,0 1 17,0-19-32,0-17 31,0 36-31,0-36 62,0 35-46,17 1 0,1-19-1,-1 1-15,-17 17 47,18 1-31,0-1 15,-1-17 16,-17 17-47,36 1 47,-1-36-16,-17 53-31,-1-36 31,18 1-15,1 17 31,-19 18-32,19 0 1,-1 0 0,-17 0-16,-1 0 31,18 0-31,-17 0 31,35 0-15,-18 0 15,1 36 0,-1-36-15,-17 0-1,-1 17 1,36 19 15,-35-36-15,17 17 15,0 1-15,-17 0-1,35 17 1,-53-17 15,0-1-15,0 18 0,0-17-1,0 17 1,0 1-1,0-19 1,0 71 0,0-17 15,0-53-15,0 17-1,0-17 32,-18 34-31,1-34 46</inkml:trace>
  <inkml:trace contextRef="#ctx0" brushRef="#br0" timeOffset="17226.97">19950 4957 0,'0'0'0,"-18"0"15,-17 0 1,17 0-16,0 0 16,1 0 15,-1 0-31,0 0 31,1 0-15,-1 0 15,1 0 0,-19 0-15,19 0-1,-1 0 1,0 0-16,-17 0 16,-18-18-1,36 18 1,-19-18 0,19 18 15,-1 0-31,-35-17 31,35 17-15,1 0-16,-18-18 15,17 18 1,0 0 15,1-18 0,-1 18-15,0-17 0,18-1 93,0 0-93,-17 1-1,17-19 1,0 1 0,0 18-1,0-19 1,0 1-1,0 17 1,0 1 0,0-1-16,0 0 93,0 1-46,0-18-31,17-36 15,1 53-15,0-17-1,-1 17 1,1-17 0,17 18-1,-35-19-15,18 1 16,17 0 0,0 17 15,-17 0-31,-18 1 31,35-1-15,-17 18 77,0 0-46,17 0-31,18 0 0,-36 0 15,19 0-31,-1 0 31,-17 0-15,34 18-1,-16-18 1,-1 17 0,0-17-1,-17 0 1,0 36-1,-1-19 1,18 1 0,1 0-1,-19 17 1,54 35 0,-71-52-1,35 17-15,36 1 31,-71-19-15,35 1 15,-35 0-15,18-18 0,-18 17-1,17 18 1,-17-17 15,0 0-15,0-1-16,0 19 31,0-19-15,0 1-16,0 0 31,0 34-31,0 1 47,-17 0-16,-36 18 0,53-53-15,-18-1 15,1 1 16,-1-18-31,0 0-1,-17 0 1,17 0 15,1 0-15</inkml:trace>
  <inkml:trace contextRef="#ctx0" brushRef="#br0" timeOffset="20194.09">20091 4992 0,'0'17'93,"-18"1"-77,-17 0 0,17-1-1,-17 19 1,-89-19-1,-123 19 1,-52-36 0,16 0-1,-17 0 1,1 0 0,-19 0 15,195 0-31,-1 0 0,-52 0 31,70 0-31,-88 0 16,35 0 15,-88 0 0,177 0-15,-1 0-1,-35 0 1,0 0 0,1 0-1,52 0-15,-35 17 16,17 1 0,0-1-16,-70 1 31,53 35-31,-18-35 0,-247 123 31,-193 70-15,369-87 15,-34 52-15,34-35-1,54-35 1,35-18-1,35-35-15,17-35 16,19 17 0,-1 1-16,-35 34 15,0 18 1,-17 0 15,-18-52-15,-36 34-1,-35 19 1,-52 69 0,-54-17-1,-35 36 1,177-107-16,-18 1 16,17-36-16,36 18 15,-124 18 1,142-36-16,-36 0 15,-141 53 1,-159 89 0,124-107-1,0-17 1,-18 0 0,-18 18-1,36 17 1,71-35 15,-213 53 0,336-89-31,-18 1 16,-17 0 0,52-1-16,1 1 15,-54-1 1,18 1-1,-17 0 1,-18 17 0,0 18-1,-36 0 1,-34 0 0,87-18-16,-52 18 31,-212 35-31,141-35 15,0 18 1,-565 87 0,689-105 15,-18 0 0,123-17-15,-35-19-1,18 18 1,-36-17 0,18 17-16,18 1 15,-35 17 1,17-18-16,17-18 16,-34 72 15,35-54-31,17 35 0,0-34 31,1-19-31,-19 72 16,36-54 15,0 18 0,0-18-15,0 18 15,0-35-15,18 17-1,-18 0 1,35 18 15,-35 0-15,0 0-1,18 0 1,-18-36 0</inkml:trace>
  <inkml:trace contextRef="#ctx0" brushRef="#br0" timeOffset="21244.09">4568 10213 0,'0'18'32,"36"34"-1,-19-34-31,19 35 0,69 70 31,-16-17-15,-54-35-1,0-36 1,-35-17 15,71-36 79,88-105-79,-124 105-31,88-105 31,-105 87-15,-18 1 234,18-53-250</inkml:trace>
  <inkml:trace contextRef="#ctx0" brushRef="#br0" timeOffset="62583.91">6544 11483 0,'0'0'0,"-53"18"16,0-1 0,0 1 15,-88 52 0,88-52-31,0 0 16,-53 17-1,36-17-15,35-18 16,-124 35 0,88-18-1,-34-17 1,16 0-1,-34 0 1,17 0 0,0 0-1,71 0 1,-36-17-16,54 17 16,-54-18-16,-35-17 31,53 35-31,36-35 15,-36-36 1,-106-193 15,124 193-15,0-17 0,17 17-1,-17 18 1,35-17-1,-36-18 1,1 35 0,35 35-1,0-35 1,0-70 0,35 17 15,71-106 0,-35 106-15,211-88 15,88 53 0,-299 123-31,0 1 16,-54 17-16,36 0 15,35 0 1,18 0 0,70 70-1,1-17 1,17 0 0,0 18 15,-71-36-31,-52 36 31,-1-36-15,-52 0-16,35 71 31,35 53 0,-88-106-31,18 0 16,17 123-1,-17-35 1,17-17 0,-35-72-1,0 37 1,0-19 0,0 1 15,-18 52 0,-17-70-15,18-53-16,17 35 15,-71 1 1,0-1 0,36 0-1,-18-35 1,-53 0-1,18 0 1,18 0 0,34 0-1,19 0-15,-1 0 0,0 0 16,1 0 31,-18 0-16</inkml:trace>
  <inkml:trace contextRef="#ctx0" brushRef="#br0" timeOffset="69633.92">4904 7479 0,'17'0'156,"1"0"-124,0 0-32,34 0 31,72 0 0,-106 0-31,17 0 16,265 0 15,-124 0-15,0 0-1,-17 0 1,-18-18-1,18-17 1,-88 35 0,-36-18-1</inkml:trace>
  <inkml:trace contextRef="#ctx0" brushRef="#br0" timeOffset="75745.69">19085 6456 0,'-17'17'16,"-19"1"30,36 0-30,-35-1-16,17-17 16,-34 36-1,16-1-15,1-17 32,0 17-17,17-35-15,-17 0 16,-1 0 15,19 0 0,-1 0 1,1 0-1,-36-18 0,53 1-15,-18-1-16,-35-17 31,35-1-15,-17-17 15,35 18 0,0 18 0,0-19-15,0 19 31,0-54-16,18 18 0,-18 0 1,0 18-17,0 17 1,35-35-1,-17 36 1,-18-19-16,35-34 31,0 35-15,-35-1 0,0 19 15,18 17 63,17 0-79,18 0 16,-18 17 1,1 1-32,-1 0 31,-17-1-15,17 1 15,-35 0 0,53-18 16,-36 17-16,1 1 16,0-1 0,17 1 0,-35 0-32,0-1 17,18 1-1,-1 17 0,19 1-15,-19-1-1,-17-17 1,18-1 0,-1 18-1,-17-17 48,0 17-32,0-17 47,0 0-62</inkml:trace>
  <inkml:trace contextRef="#ctx0" brushRef="#br0" timeOffset="78629.64">5309 14693 0,'36'0'125,"52"18"-109,71-1 0,246 54 15,19-71 0,-354 0-15,-52 0-1,-1 0 95,1-141-95,53 17 1</inkml:trace>
  <inkml:trace contextRef="#ctx0" brushRef="#br0" timeOffset="82547.02">19667 6438 0,'0'18'62,"-17"17"-30,-1 36-17,18-18 1,-18-1-1,1-34 1,-1 53 0,-17-18-1,0 0 1,-18 35 15,-18-18-15,-70 36 15,35-71-15,53-17-16,-17 0 15,-142-1 1,106 1 0,-53-18-1,18 0 1,18 0-1,-53 0 1,-19-35 0,-87-18-1,35 0 17,-35 0-17,141 18 1,106 17-16,-1 18 15,-52-18 1,53-17 0,-36 17-1,-17 1 1,-53-18 0,-18-18-1,18 17 1,18 1-1,17 17 1,53 18 0,0 0-1,18 0 1,-18 0 0,-71 18-1,1 35 1,-18 35-1,-88 36 1,-36 52 0,-35-17-1,18 17 1,-18 36 0,-18 17-1,142-105-15,0-19 16,-124 89-1,176-105-15,-52 16 16,-283 248 0,160-123-1,16-36 17,36 0-17,18-18 1,-71 0-1,36-34 1,158-90-16,35-16 16,1 34-1,34-34-15,1-19 16,17-17-16,18 18 16,0 17-1,0 89 1,89 52-1,87 36 1,71-18 15,35-18-15,36-17 0,-1 17-1,-52 1 1,-18 52-1,17 0 1,19-17 0,-1 0-1,-159-107 1,-17 1 0,-18 35-1,18 71 1,-35-71-1,-18 0 1,-18 0 0,-35-53-1,0 18 17,0-17-17,0-37-15,-18-16 16,-105 140-1,-36-17 1,-35-36 0,-71 18-1,1-35 1,17 0 0,18-53-1,87-35 1,-16 17-1,52-35 1,-18 0 0,1 0-1,-36 0 17,71 0-32,-88 0 15,-36 0 1,-53 0-1,-70 0 1,159 0-16,-1 0 16,-175 0-1,34 0 1,159 0-16,36 0 16,-53 0-1,105 0-15,-17 0 16,-89 0-1,107 0-15,-18 0 16,17 0 15,18 0-31,36 0 63,-1 0-48,0 0-15,1 0 16,-54 0 0,18 0-16,0 0 15,0 0 1,18 0-16,-36 0 16,19 0-1,-54 0 1,53 0-1,18 0 64,17 0-64,0 0 173,1 0-173,-1-18 48,0 1-48,1 17 48,17-18-47,-18 0-1,0 1 1</inkml:trace>
  <inkml:trace contextRef="#ctx0" brushRef="#br0" timeOffset="83856.03">7038 14482 0,'0'0'0,"-35"17"15,17-17 17,-17 35-17,-36-17 1,18 35-1,-35-18 1,35 1 0,-17 16-1,17 19 17,17-71-32,-17 35 15,18 1 1,18-19-16,-1 18 47,0-35-32,18 18 126,71 0-110,-36-18-31,106 35 31,18 0-15,-71-17 0,-17-18-1,-54 0 1,1 0 0,35 18-1,17-1 1,-34-17-1,52 18-15,-35-18 16,35 18-16,-17-1 16,-36-17-1,0 0-15,-17 0 32</inkml:trace>
  <inkml:trace contextRef="#ctx0" brushRef="#br0" timeOffset="86810.04">16969 7408 0,'53'0'187,"-36"0"-171,54 0 15,-54 0-15,1 0-1,17 0 1,1 0 0,-19 0-1,1 0 1,-1 0 15</inkml:trace>
  <inkml:trace contextRef="#ctx0" brushRef="#br0" timeOffset="89193.8">18450 8467 0,'36'0'109,"69"0"-62,-52 0-15,-17 0-32,-1 0 15,0 0 1,0 0-1,-17 0 17,0 0 15,-1 0-32</inkml:trace>
  <inkml:trace contextRef="#ctx0" brushRef="#br0" timeOffset="96803.53">18574 8237 0,'17'0'125,"1"0"-110,17 0 63,-17 0-31,0 0-31,-1 0 0,18 0-1</inkml:trace>
  <inkml:trace contextRef="#ctx0" brushRef="#br0" timeOffset="99929.51">19738 8326 0,'18'0'47,"-18"17"-31,0 18 0,0 18-1,0-17-15,0 17 16,0 35-1,0 0-15,-18-17 16,0 52 15,1-17-31,-36 176 32,17-141-32,1 0 31,0-17-16,17 17 1,-17 18 0,-159 246 15,159-299-31,-18-35 16,-71 140-1,36-105-15,0 0 16,-71 106-1,71-106-15,-106 52 16,18-17 0,17-17-1,-18-1 17,36-34-17,-35-1 1,105-53-16,-35 36 15,-35-19 1,71-16-16,-36-19 16,-141 54-1,88-36-15,-141 18 16,177-35 0,-36-1-16,-35 19 15,124-36 1,34 0-1,19 0 1,-1 0 0,-70-18-1,17 18 1,-17 0-16,-141-35 16,52-1 15,89 1-31,53 18 15,-36-1 1,36 0-16,-71-17 31,-17 0-15,-36-36 0,-70-17-1,-36-18 1,71 18-1,124 53-15,17 17 16,-71-35 0,54 35-1,17 1-15,-35-18 0,52 35 32,-105-36-32,0 19 31,-176-54 0,264 53-15,35 18-1,-35 0 1,35 0 0,-17 0-16,18 0 15,-19 0 48,-34 0-48,17 18 17,0 35-32,-35 0 31,52-18-16,1-17 1,17-1 31,18 1 0,0 0-16</inkml:trace>
  <inkml:trace contextRef="#ctx0" brushRef="#br0" timeOffset="101013.86">11959 11465 0,'0'18'62,"0"0"-46,0 70 15,0-18-15,18 36-1,-1-53 1,-17-18 0,18 18-1,-18-17 1,18-19 62,17-17-47,71 0-15,53 0-1,70-35 1,-17 0 0,-142 17-16,-17 18 15,-18-18-15,1 1 16,-19 17 15,1 0-15,-1 0-1,1 0 1,17 0 125,-17 0-110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6978" y="694435"/>
            <a:ext cx="4870043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C0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0212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C0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C0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39315" y="65519"/>
            <a:ext cx="818281" cy="314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4672" y="15481"/>
            <a:ext cx="1142640" cy="43991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9144000" cy="358140"/>
          </a:xfrm>
          <a:custGeom>
            <a:avLst/>
            <a:gdLst/>
            <a:ahLst/>
            <a:cxnLst/>
            <a:rect l="l" t="t" r="r" b="b"/>
            <a:pathLst>
              <a:path w="9144000" h="358140">
                <a:moveTo>
                  <a:pt x="9144000" y="0"/>
                </a:moveTo>
                <a:lnTo>
                  <a:pt x="0" y="0"/>
                </a:lnTo>
                <a:lnTo>
                  <a:pt x="0" y="358114"/>
                </a:lnTo>
                <a:lnTo>
                  <a:pt x="9144000" y="358114"/>
                </a:lnTo>
                <a:lnTo>
                  <a:pt x="9144000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3823" y="665989"/>
            <a:ext cx="6896353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C0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1473" y="1526540"/>
            <a:ext cx="7226934" cy="2217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0212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courses/cs4780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jp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2.jpg"/><Relationship Id="rId7" Type="http://schemas.openxmlformats.org/officeDocument/2006/relationships/image" Target="../media/image125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19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jpg"/><Relationship Id="rId4" Type="http://schemas.openxmlformats.org/officeDocument/2006/relationships/image" Target="../media/image130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7" Type="http://schemas.openxmlformats.org/officeDocument/2006/relationships/image" Target="../media/image136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jpg"/><Relationship Id="rId5" Type="http://schemas.openxmlformats.org/officeDocument/2006/relationships/image" Target="../media/image134.jpg"/><Relationship Id="rId4" Type="http://schemas.openxmlformats.org/officeDocument/2006/relationships/image" Target="../media/image131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jpg"/><Relationship Id="rId5" Type="http://schemas.openxmlformats.org/officeDocument/2006/relationships/image" Target="../media/image139.jpg"/><Relationship Id="rId4" Type="http://schemas.openxmlformats.org/officeDocument/2006/relationships/image" Target="../media/image136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wEoyxE0GP2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6XhSJbfT1pk" TargetMode="External"/><Relationship Id="rId2" Type="http://schemas.openxmlformats.org/officeDocument/2006/relationships/hyperlink" Target="http://www.youtube.com/watch?v=wEoyxE0GP2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7sB052Pz0sQ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63" y="1491996"/>
            <a:ext cx="6435090" cy="450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 indent="-285750">
              <a:lnSpc>
                <a:spcPts val="1645"/>
              </a:lnSpc>
              <a:spcBef>
                <a:spcPts val="100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Biological</a:t>
            </a:r>
            <a:r>
              <a:rPr sz="1400" spc="-3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neuron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ts val="1645"/>
              </a:lnSpc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Motivation</a:t>
            </a:r>
            <a:r>
              <a:rPr sz="14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from</a:t>
            </a:r>
            <a:r>
              <a:rPr sz="14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biological</a:t>
            </a:r>
            <a:r>
              <a:rPr sz="14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neuron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spcBef>
                <a:spcPts val="25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McCulloch</a:t>
            </a:r>
            <a:r>
              <a:rPr sz="14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Pitts</a:t>
            </a:r>
            <a:r>
              <a:rPr sz="14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Neuron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spcBef>
                <a:spcPts val="20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Thresholding</a:t>
            </a:r>
            <a:r>
              <a:rPr sz="1400" spc="-4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logic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Perceptron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ts val="1645"/>
              </a:lnSpc>
              <a:spcBef>
                <a:spcPts val="25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Perceptron</a:t>
            </a:r>
            <a:r>
              <a:rPr sz="1400" spc="-2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learning</a:t>
            </a:r>
            <a:r>
              <a:rPr sz="14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algorithm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ts val="1645"/>
              </a:lnSpc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Apply MP</a:t>
            </a:r>
            <a:r>
              <a:rPr sz="1400" spc="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Neuron and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perceptron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to solve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a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binary classification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problem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spcBef>
                <a:spcPts val="25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dirty="0">
                <a:latin typeface="Arial MT"/>
                <a:cs typeface="Arial MT"/>
              </a:rPr>
              <a:t>P</a:t>
            </a:r>
            <a:r>
              <a:rPr sz="1400" spc="-5" dirty="0">
                <a:latin typeface="Arial MT"/>
                <a:cs typeface="Arial MT"/>
              </a:rPr>
              <a:t>roo</a:t>
            </a:r>
            <a:r>
              <a:rPr sz="1400" dirty="0">
                <a:latin typeface="Arial MT"/>
                <a:cs typeface="Arial MT"/>
              </a:rPr>
              <a:t>f</a:t>
            </a:r>
            <a:r>
              <a:rPr sz="1400" spc="-5" dirty="0">
                <a:latin typeface="Arial MT"/>
                <a:cs typeface="Arial MT"/>
              </a:rPr>
              <a:t> o</a:t>
            </a:r>
            <a:r>
              <a:rPr sz="1400" dirty="0">
                <a:latin typeface="Arial MT"/>
                <a:cs typeface="Arial MT"/>
              </a:rPr>
              <a:t>f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</a:t>
            </a:r>
            <a:r>
              <a:rPr sz="1400" spc="-5" dirty="0">
                <a:latin typeface="Arial MT"/>
                <a:cs typeface="Arial MT"/>
              </a:rPr>
              <a:t>on</a:t>
            </a:r>
            <a:r>
              <a:rPr sz="1400" dirty="0">
                <a:latin typeface="Arial MT"/>
                <a:cs typeface="Arial MT"/>
              </a:rPr>
              <a:t>v</a:t>
            </a:r>
            <a:r>
              <a:rPr sz="1400" spc="-5" dirty="0">
                <a:latin typeface="Arial MT"/>
                <a:cs typeface="Arial MT"/>
              </a:rPr>
              <a:t>erge</a:t>
            </a:r>
            <a:r>
              <a:rPr sz="1400" spc="-130" dirty="0">
                <a:latin typeface="Arial MT"/>
                <a:cs typeface="Arial MT"/>
              </a:rPr>
              <a:t>n</a:t>
            </a:r>
            <a:r>
              <a:rPr sz="150" b="1" baseline="-111111" dirty="0">
                <a:latin typeface="Arial"/>
                <a:cs typeface="Arial"/>
              </a:rPr>
              <a:t>C</a:t>
            </a:r>
            <a:r>
              <a:rPr sz="150" b="1" spc="-37" baseline="-111111" dirty="0">
                <a:latin typeface="Arial"/>
                <a:cs typeface="Arial"/>
              </a:rPr>
              <a:t>C</a:t>
            </a:r>
            <a:r>
              <a:rPr sz="1400" dirty="0">
                <a:latin typeface="Arial MT"/>
                <a:cs typeface="Arial MT"/>
              </a:rPr>
              <a:t>ce</a:t>
            </a:r>
            <a:r>
              <a:rPr sz="1400" spc="-5" dirty="0">
                <a:latin typeface="Arial MT"/>
                <a:cs typeface="Arial MT"/>
              </a:rPr>
              <a:t> o</a:t>
            </a:r>
            <a:r>
              <a:rPr sz="1400" dirty="0">
                <a:latin typeface="Arial MT"/>
                <a:cs typeface="Arial MT"/>
              </a:rPr>
              <a:t>f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</a:t>
            </a:r>
            <a:r>
              <a:rPr sz="1400" spc="-5" dirty="0">
                <a:latin typeface="Arial MT"/>
                <a:cs typeface="Arial MT"/>
              </a:rPr>
              <a:t>er</a:t>
            </a:r>
            <a:r>
              <a:rPr sz="1400" dirty="0">
                <a:latin typeface="Arial MT"/>
                <a:cs typeface="Arial MT"/>
              </a:rPr>
              <a:t>c</a:t>
            </a:r>
            <a:r>
              <a:rPr sz="1400" spc="-5" dirty="0">
                <a:latin typeface="Arial MT"/>
                <a:cs typeface="Arial MT"/>
              </a:rPr>
              <a:t>eptro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</a:t>
            </a:r>
            <a:r>
              <a:rPr sz="1400" spc="-5" dirty="0">
                <a:latin typeface="Arial MT"/>
                <a:cs typeface="Arial MT"/>
              </a:rPr>
              <a:t>earn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5" dirty="0">
                <a:latin typeface="Arial MT"/>
                <a:cs typeface="Arial MT"/>
              </a:rPr>
              <a:t>n</a:t>
            </a:r>
            <a:r>
              <a:rPr sz="1400" dirty="0">
                <a:latin typeface="Arial MT"/>
                <a:cs typeface="Arial MT"/>
              </a:rPr>
              <a:t>g</a:t>
            </a:r>
            <a:r>
              <a:rPr sz="1400" spc="-5" dirty="0">
                <a:latin typeface="Arial MT"/>
                <a:cs typeface="Arial MT"/>
              </a:rPr>
              <a:t> a</a:t>
            </a:r>
            <a:r>
              <a:rPr sz="1400" dirty="0">
                <a:latin typeface="Arial MT"/>
                <a:cs typeface="Arial MT"/>
              </a:rPr>
              <a:t>l</a:t>
            </a:r>
            <a:r>
              <a:rPr sz="1400" spc="-5" dirty="0">
                <a:latin typeface="Arial MT"/>
                <a:cs typeface="Arial MT"/>
              </a:rPr>
              <a:t>gor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5" dirty="0">
                <a:latin typeface="Arial MT"/>
                <a:cs typeface="Arial MT"/>
              </a:rPr>
              <a:t>th</a:t>
            </a:r>
            <a:r>
              <a:rPr sz="1400" dirty="0">
                <a:latin typeface="Arial MT"/>
                <a:cs typeface="Arial MT"/>
              </a:rPr>
              <a:t>m</a:t>
            </a:r>
          </a:p>
          <a:p>
            <a:pPr marL="323850" indent="-285750">
              <a:lnSpc>
                <a:spcPct val="100000"/>
              </a:lnSpc>
              <a:spcBef>
                <a:spcPts val="25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latin typeface="Arial MT"/>
                <a:cs typeface="Arial MT"/>
              </a:rPr>
              <a:t>Network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perceptrons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latin typeface="Arial MT"/>
                <a:cs typeface="Arial MT"/>
              </a:rPr>
              <a:t>Activation functions-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Sigmoid,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tanh, ReLU,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leaky ReLU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ts val="1645"/>
              </a:lnSpc>
              <a:spcBef>
                <a:spcPts val="25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latin typeface="Arial MT"/>
                <a:cs typeface="Arial MT"/>
              </a:rPr>
              <a:t>Sigmoid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neuron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ts val="1645"/>
              </a:lnSpc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Gradient</a:t>
            </a:r>
            <a:r>
              <a:rPr sz="14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descent</a:t>
            </a:r>
            <a:r>
              <a:rPr sz="1400" spc="-1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learning</a:t>
            </a:r>
            <a:r>
              <a:rPr sz="1400" spc="-1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algorithm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spcBef>
                <a:spcPts val="20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Feedforward</a:t>
            </a:r>
            <a:r>
              <a:rPr sz="1400" spc="-3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Neural</a:t>
            </a:r>
            <a:r>
              <a:rPr sz="14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 MT"/>
                <a:cs typeface="Arial MT"/>
              </a:rPr>
              <a:t>Networks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spcBef>
                <a:spcPts val="25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Apply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sigmoid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neuron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to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solve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a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real-world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classification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/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regression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problem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latin typeface="Arial MT"/>
                <a:cs typeface="Arial MT"/>
              </a:rPr>
              <a:t>Representation power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 multilayer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Network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 Sigmoid Neurons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ts val="1645"/>
              </a:lnSpc>
              <a:spcBef>
                <a:spcPts val="25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latin typeface="Arial MT"/>
                <a:cs typeface="Arial MT"/>
              </a:rPr>
              <a:t>Representation power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 function: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Complex functions </a:t>
            </a:r>
            <a:r>
              <a:rPr sz="1400" dirty="0">
                <a:latin typeface="Arial MT"/>
                <a:cs typeface="Arial MT"/>
              </a:rPr>
              <a:t>in </a:t>
            </a:r>
            <a:r>
              <a:rPr sz="1400" spc="-5" dirty="0">
                <a:latin typeface="Arial MT"/>
                <a:cs typeface="Arial MT"/>
              </a:rPr>
              <a:t>real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world examples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ts val="1645"/>
              </a:lnSpc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latin typeface="Arial MT"/>
                <a:cs typeface="Arial MT"/>
              </a:rPr>
              <a:t>Learning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parameters, output and loss functions of </a:t>
            </a:r>
            <a:r>
              <a:rPr sz="1400" spc="-10" dirty="0">
                <a:latin typeface="Arial MT"/>
                <a:cs typeface="Arial MT"/>
              </a:rPr>
              <a:t>FFN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Networks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spcBef>
                <a:spcPts val="25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latin typeface="Arial MT"/>
                <a:cs typeface="Arial MT"/>
              </a:rPr>
              <a:t>Backpropagation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learning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algorithm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spcBef>
                <a:spcPts val="25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latin typeface="Arial MT"/>
                <a:cs typeface="Arial MT"/>
              </a:rPr>
              <a:t>Applying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chain rule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across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neural network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latin typeface="Arial MT"/>
                <a:cs typeface="Arial MT"/>
              </a:rPr>
              <a:t>Computing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partial derivatives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w.r.t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weight</a:t>
            </a:r>
            <a:endParaRPr sz="1400" dirty="0">
              <a:latin typeface="Arial MT"/>
              <a:cs typeface="Arial MT"/>
            </a:endParaRPr>
          </a:p>
          <a:p>
            <a:pPr marL="323850" indent="-285750">
              <a:lnSpc>
                <a:spcPct val="100000"/>
              </a:lnSpc>
              <a:spcBef>
                <a:spcPts val="20"/>
              </a:spcBef>
              <a:buChar char="•"/>
              <a:tabLst>
                <a:tab pos="323215" algn="l"/>
                <a:tab pos="323850" algn="l"/>
              </a:tabLst>
            </a:pP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Build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a </a:t>
            </a:r>
            <a:r>
              <a:rPr sz="1400" spc="-10" dirty="0">
                <a:solidFill>
                  <a:srgbClr val="0070C0"/>
                </a:solidFill>
                <a:latin typeface="Arial MT"/>
                <a:cs typeface="Arial MT"/>
              </a:rPr>
              <a:t>FFN</a:t>
            </a:r>
            <a:r>
              <a:rPr sz="1400" spc="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Network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to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solve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a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Multi- class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classification</a:t>
            </a:r>
            <a:r>
              <a:rPr sz="14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0C0"/>
                </a:solidFill>
                <a:latin typeface="Arial MT"/>
                <a:cs typeface="Arial MT"/>
              </a:rPr>
              <a:t>problem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8301" y="620268"/>
            <a:ext cx="1175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2060"/>
                </a:solidFill>
                <a:latin typeface="Arial"/>
                <a:cs typeface="Arial"/>
              </a:rPr>
              <a:t>U</a:t>
            </a:r>
            <a:r>
              <a:rPr b="1" spc="-5" dirty="0">
                <a:solidFill>
                  <a:srgbClr val="002060"/>
                </a:solidFill>
                <a:latin typeface="Arial"/>
                <a:cs typeface="Arial"/>
              </a:rPr>
              <a:t>nit-</a:t>
            </a:r>
            <a:r>
              <a:rPr b="1" dirty="0">
                <a:solidFill>
                  <a:srgbClr val="002060"/>
                </a:solidFill>
                <a:latin typeface="Arial"/>
                <a:cs typeface="Arial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239" y="569541"/>
            <a:ext cx="8509299" cy="4460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59025" y="5680964"/>
            <a:ext cx="44075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For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formal convergence proof refer: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https://</a:t>
            </a:r>
            <a:r>
              <a:rPr sz="1800" spc="-5" dirty="0">
                <a:latin typeface="Arial MT"/>
                <a:cs typeface="Arial MT"/>
                <a:hlinkClick r:id="rId3"/>
              </a:rPr>
              <a:t>www.cs.cornell.edu/courses/cs4780/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2018fa/lectures/lecturenote03.html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064" y="1447291"/>
            <a:ext cx="7621270" cy="443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Need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for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Backpropagation: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348615" marR="139065" indent="-285750">
              <a:lnSpc>
                <a:spcPct val="101099"/>
              </a:lnSpc>
              <a:buFont typeface="Arial MT"/>
              <a:buChar char="•"/>
              <a:tabLst>
                <a:tab pos="348615" algn="l"/>
                <a:tab pos="349250" algn="l"/>
                <a:tab pos="2050414" algn="l"/>
                <a:tab pos="2322195" algn="l"/>
                <a:tab pos="4116070" algn="l"/>
                <a:tab pos="4436745" algn="l"/>
                <a:tab pos="5224145" algn="l"/>
                <a:tab pos="5704840" algn="l"/>
                <a:tab pos="5976620" algn="l"/>
                <a:tab pos="6506845" algn="l"/>
                <a:tab pos="7203440" algn="l"/>
              </a:tabLst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ac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opaga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	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	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bac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opaga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	of	e</a:t>
            </a:r>
            <a:r>
              <a:rPr sz="1800" spc="-5" dirty="0">
                <a:latin typeface="Calibri"/>
                <a:cs typeface="Calibri"/>
              </a:rPr>
              <a:t>rr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rs</a:t>
            </a:r>
            <a:r>
              <a:rPr sz="1800" dirty="0">
                <a:latin typeface="Calibri"/>
                <a:cs typeface="Calibri"/>
              </a:rPr>
              <a:t>”	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	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	</a:t>
            </a:r>
            <a:r>
              <a:rPr sz="1800" spc="-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	u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eful	for  </a:t>
            </a:r>
            <a:r>
              <a:rPr sz="1800" spc="-5" dirty="0">
                <a:latin typeface="Calibri"/>
                <a:cs typeface="Calibri"/>
              </a:rPr>
              <a:t>training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neural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networks.</a:t>
            </a:r>
            <a:endParaRPr sz="1800">
              <a:latin typeface="Calibri"/>
              <a:cs typeface="Calibri"/>
            </a:endParaRPr>
          </a:p>
          <a:p>
            <a:pPr marL="349250" indent="-285750">
              <a:lnSpc>
                <a:spcPts val="2110"/>
              </a:lnSpc>
              <a:buFont typeface="Arial MT"/>
              <a:buChar char="•"/>
              <a:tabLst>
                <a:tab pos="348615" algn="l"/>
                <a:tab pos="349250" algn="l"/>
              </a:tabLst>
            </a:pPr>
            <a:r>
              <a:rPr sz="1800" spc="-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fast,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implement,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simple.</a:t>
            </a:r>
            <a:endParaRPr sz="1800">
              <a:latin typeface="Calibri"/>
              <a:cs typeface="Calibri"/>
            </a:endParaRPr>
          </a:p>
          <a:p>
            <a:pPr marL="348615" marR="139700" indent="-285750">
              <a:lnSpc>
                <a:spcPts val="2110"/>
              </a:lnSpc>
              <a:spcBef>
                <a:spcPts val="135"/>
              </a:spcBef>
              <a:buFont typeface="Arial MT"/>
              <a:buChar char="•"/>
              <a:tabLst>
                <a:tab pos="348615" algn="l"/>
                <a:tab pos="349250" algn="l"/>
              </a:tabLst>
            </a:pPr>
            <a:r>
              <a:rPr sz="1800" spc="-5" dirty="0">
                <a:latin typeface="Calibri"/>
                <a:cs typeface="Calibri"/>
              </a:rPr>
              <a:t>Backpropagation</a:t>
            </a:r>
            <a:r>
              <a:rPr sz="1800" spc="3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does</a:t>
            </a:r>
            <a:r>
              <a:rPr sz="1800" spc="3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3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require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any</a:t>
            </a:r>
            <a:r>
              <a:rPr sz="1800" spc="3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parameters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set,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except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</a:t>
            </a:r>
            <a:r>
              <a:rPr sz="1800" spc="-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ber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565" dirty="0">
                <a:latin typeface="Calibri"/>
                <a:cs typeface="Calibri"/>
              </a:rPr>
              <a:t>n</a:t>
            </a:r>
            <a:r>
              <a:rPr sz="150" b="1" baseline="583333" dirty="0">
                <a:solidFill>
                  <a:srgbClr val="002060"/>
                </a:solidFill>
                <a:latin typeface="Arial"/>
                <a:cs typeface="Arial"/>
              </a:rPr>
              <a:t>CC               </a:t>
            </a:r>
            <a:r>
              <a:rPr sz="1800" spc="5" dirty="0">
                <a:latin typeface="Calibri"/>
                <a:cs typeface="Calibri"/>
              </a:rPr>
              <a:t>pu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48615" marR="139700" indent="-28575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348615" algn="l"/>
                <a:tab pos="349250" algn="l"/>
              </a:tabLst>
            </a:pPr>
            <a:r>
              <a:rPr sz="1800" spc="-5" dirty="0">
                <a:latin typeface="Calibri"/>
                <a:cs typeface="Calibri"/>
              </a:rPr>
              <a:t>Backpropagation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3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flexible</a:t>
            </a:r>
            <a:r>
              <a:rPr sz="1800" spc="3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</a:t>
            </a:r>
            <a:r>
              <a:rPr sz="1800" spc="3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because</a:t>
            </a:r>
            <a:r>
              <a:rPr sz="1800" spc="3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3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prior</a:t>
            </a:r>
            <a:r>
              <a:rPr sz="1800" spc="3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knowledge</a:t>
            </a:r>
            <a:r>
              <a:rPr sz="1800" spc="3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3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network 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required.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200">
              <a:latin typeface="Calibri"/>
              <a:cs typeface="Calibri"/>
            </a:endParaRPr>
          </a:p>
          <a:p>
            <a:pPr marL="63500">
              <a:lnSpc>
                <a:spcPts val="2090"/>
              </a:lnSpc>
              <a:spcBef>
                <a:spcPts val="1875"/>
              </a:spcBef>
            </a:pPr>
            <a:r>
              <a:rPr sz="1800" b="1" spc="-5" dirty="0">
                <a:latin typeface="Arial"/>
                <a:cs typeface="Arial"/>
              </a:rPr>
              <a:t>Disadvantages:</a:t>
            </a:r>
            <a:endParaRPr sz="1800">
              <a:latin typeface="Arial"/>
              <a:cs typeface="Arial"/>
            </a:endParaRPr>
          </a:p>
          <a:p>
            <a:pPr marL="401320" indent="-338455">
              <a:lnSpc>
                <a:spcPts val="2090"/>
              </a:lnSpc>
              <a:buFont typeface="Arial MT"/>
              <a:buChar char="•"/>
              <a:tabLst>
                <a:tab pos="401320" algn="l"/>
                <a:tab pos="401955" algn="l"/>
                <a:tab pos="665480" algn="l"/>
                <a:tab pos="937894" algn="l"/>
                <a:tab pos="1880235" algn="l"/>
                <a:tab pos="2208530" algn="l"/>
                <a:tab pos="2825115" algn="l"/>
                <a:tab pos="3372485" algn="l"/>
                <a:tab pos="3854450" algn="l"/>
                <a:tab pos="5222240" algn="l"/>
                <a:tab pos="5866130" algn="l"/>
                <a:tab pos="6412865" algn="l"/>
                <a:tab pos="6871334" algn="l"/>
                <a:tab pos="7399020" algn="l"/>
              </a:tabLst>
            </a:pPr>
            <a:r>
              <a:rPr sz="1800" spc="-5" dirty="0">
                <a:latin typeface="Calibri"/>
                <a:cs typeface="Calibri"/>
              </a:rPr>
              <a:t>It	is	sensitive	to	noisy	data	</a:t>
            </a:r>
            <a:r>
              <a:rPr sz="1800" dirty="0">
                <a:latin typeface="Calibri"/>
                <a:cs typeface="Calibri"/>
              </a:rPr>
              <a:t>and	</a:t>
            </a:r>
            <a:r>
              <a:rPr sz="1800" spc="-5" dirty="0">
                <a:latin typeface="Calibri"/>
                <a:cs typeface="Calibri"/>
              </a:rPr>
              <a:t>irregularities.	Noisy	data	</a:t>
            </a:r>
            <a:r>
              <a:rPr sz="1800" dirty="0">
                <a:latin typeface="Calibri"/>
                <a:cs typeface="Calibri"/>
              </a:rPr>
              <a:t>can	</a:t>
            </a:r>
            <a:r>
              <a:rPr sz="1800" spc="-5" dirty="0">
                <a:latin typeface="Calibri"/>
                <a:cs typeface="Calibri"/>
              </a:rPr>
              <a:t>lead	to</a:t>
            </a:r>
            <a:endParaRPr sz="1800">
              <a:latin typeface="Calibri"/>
              <a:cs typeface="Calibri"/>
            </a:endParaRPr>
          </a:p>
          <a:p>
            <a:pPr marL="348615">
              <a:lnSpc>
                <a:spcPct val="100000"/>
              </a:lnSpc>
              <a:spcBef>
                <a:spcPts val="20"/>
              </a:spcBef>
            </a:pPr>
            <a:r>
              <a:rPr sz="1800" spc="-5" dirty="0">
                <a:latin typeface="Calibri"/>
                <a:cs typeface="Calibri"/>
              </a:rPr>
              <a:t>inaccurate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results.</a:t>
            </a:r>
            <a:endParaRPr sz="1800">
              <a:latin typeface="Calibri"/>
              <a:cs typeface="Calibri"/>
            </a:endParaRPr>
          </a:p>
          <a:p>
            <a:pPr marL="349250" indent="-285750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348615" algn="l"/>
                <a:tab pos="349250" algn="l"/>
              </a:tabLst>
            </a:pPr>
            <a:r>
              <a:rPr sz="1800" spc="-5" dirty="0">
                <a:latin typeface="Calibri"/>
                <a:cs typeface="Calibri"/>
              </a:rPr>
              <a:t>Performance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highly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dependent 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5" dirty="0">
                <a:latin typeface="Calibri"/>
                <a:cs typeface="Calibri"/>
              </a:rPr>
              <a:t> data.</a:t>
            </a:r>
            <a:endParaRPr sz="1800">
              <a:latin typeface="Calibri"/>
              <a:cs typeface="Calibri"/>
            </a:endParaRPr>
          </a:p>
          <a:p>
            <a:pPr marL="349250" indent="-285750">
              <a:lnSpc>
                <a:spcPts val="2125"/>
              </a:lnSpc>
              <a:buFont typeface="Arial MT"/>
              <a:buChar char="•"/>
              <a:tabLst>
                <a:tab pos="348615" algn="l"/>
                <a:tab pos="349250" algn="l"/>
              </a:tabLst>
            </a:pPr>
            <a:r>
              <a:rPr sz="1800" dirty="0">
                <a:latin typeface="Calibri"/>
                <a:cs typeface="Calibri"/>
              </a:rPr>
              <a:t>Spending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too </a:t>
            </a:r>
            <a:r>
              <a:rPr sz="1800" dirty="0">
                <a:latin typeface="Calibri"/>
                <a:cs typeface="Calibri"/>
              </a:rPr>
              <a:t>much </a:t>
            </a:r>
            <a:r>
              <a:rPr sz="1800" spc="-5" dirty="0">
                <a:latin typeface="Calibri"/>
                <a:cs typeface="Calibri"/>
              </a:rPr>
              <a:t>time training.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6961" y="665989"/>
            <a:ext cx="67551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5" dirty="0"/>
              <a:t> </a:t>
            </a:r>
            <a:r>
              <a:rPr spc="50" dirty="0"/>
              <a:t>learning</a:t>
            </a:r>
            <a:r>
              <a:rPr dirty="0"/>
              <a:t> </a:t>
            </a:r>
            <a:r>
              <a:rPr spc="80" dirty="0"/>
              <a:t>algorithm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8006" y="3184524"/>
            <a:ext cx="19050" cy="1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"/>
              </a:lnSpc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90724" y="665989"/>
            <a:ext cx="49676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90" dirty="0">
                <a:solidFill>
                  <a:srgbClr val="C00000"/>
                </a:solidFill>
                <a:latin typeface="Arial MT"/>
                <a:cs typeface="Arial MT"/>
              </a:rPr>
              <a:t>Backpropagation</a:t>
            </a:r>
            <a:r>
              <a:rPr sz="32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200" spc="60" dirty="0">
                <a:solidFill>
                  <a:srgbClr val="C00000"/>
                </a:solidFill>
                <a:latin typeface="Arial MT"/>
                <a:cs typeface="Arial MT"/>
              </a:rPr>
              <a:t>example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1840" y="2391775"/>
            <a:ext cx="5022724" cy="3537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79599" y="6119876"/>
            <a:ext cx="51879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https://mattmazur.com/2015/03/17/a-step-by-step-backpropagation-example/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0108" y="1445259"/>
            <a:ext cx="67246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444444"/>
                </a:solidFill>
                <a:latin typeface="Arial MT"/>
                <a:cs typeface="Arial MT"/>
              </a:rPr>
              <a:t>A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neural network</a:t>
            </a:r>
            <a:r>
              <a:rPr sz="1600" spc="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with</a:t>
            </a:r>
            <a:r>
              <a:rPr sz="16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two</a:t>
            </a:r>
            <a:r>
              <a:rPr sz="16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inputs,</a:t>
            </a:r>
            <a:r>
              <a:rPr sz="1600" spc="1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two</a:t>
            </a:r>
            <a:r>
              <a:rPr sz="16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hidden</a:t>
            </a:r>
            <a:r>
              <a:rPr sz="16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neurons,</a:t>
            </a:r>
            <a:r>
              <a:rPr sz="1600" spc="1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two</a:t>
            </a:r>
            <a:r>
              <a:rPr sz="16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output</a:t>
            </a:r>
            <a:r>
              <a:rPr sz="1600" spc="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neurons. </a:t>
            </a:r>
            <a:r>
              <a:rPr sz="1600" spc="-43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Additionally,</a:t>
            </a:r>
            <a:r>
              <a:rPr sz="1600" spc="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44444"/>
                </a:solidFill>
                <a:latin typeface="Arial MT"/>
                <a:cs typeface="Arial MT"/>
              </a:rPr>
              <a:t>the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hidden and</a:t>
            </a:r>
            <a:r>
              <a:rPr sz="16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output</a:t>
            </a:r>
            <a:r>
              <a:rPr sz="1600" spc="1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neurons</a:t>
            </a:r>
            <a:r>
              <a:rPr sz="16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444444"/>
                </a:solidFill>
                <a:latin typeface="Arial MT"/>
                <a:cs typeface="Arial MT"/>
              </a:rPr>
              <a:t>will</a:t>
            </a:r>
            <a:r>
              <a:rPr sz="16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include </a:t>
            </a:r>
            <a:r>
              <a:rPr sz="1600" dirty="0">
                <a:solidFill>
                  <a:srgbClr val="444444"/>
                </a:solidFill>
                <a:latin typeface="Arial MT"/>
                <a:cs typeface="Arial MT"/>
              </a:rPr>
              <a:t>a </a:t>
            </a:r>
            <a:r>
              <a:rPr sz="1600" spc="-5" dirty="0">
                <a:solidFill>
                  <a:srgbClr val="444444"/>
                </a:solidFill>
                <a:latin typeface="Arial MT"/>
                <a:cs typeface="Arial MT"/>
              </a:rPr>
              <a:t>bias.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306" y="3168903"/>
            <a:ext cx="4445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0724" y="665989"/>
            <a:ext cx="49676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20" dirty="0"/>
              <a:t> </a:t>
            </a:r>
            <a:r>
              <a:rPr spc="60" dirty="0"/>
              <a:t>example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973" y="1228867"/>
            <a:ext cx="6534798" cy="530291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0724" y="665989"/>
            <a:ext cx="49676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20" dirty="0"/>
              <a:t> </a:t>
            </a:r>
            <a:r>
              <a:rPr spc="60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1943" y="2274691"/>
            <a:ext cx="3245554" cy="26289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47952" y="1575308"/>
            <a:ext cx="6794500" cy="4006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3500" marR="30480">
              <a:lnSpc>
                <a:spcPct val="101099"/>
              </a:lnSpc>
              <a:spcBef>
                <a:spcPts val="75"/>
              </a:spcBef>
            </a:pPr>
            <a:r>
              <a:rPr sz="1800" b="1" spc="105" dirty="0">
                <a:solidFill>
                  <a:srgbClr val="C00000"/>
                </a:solidFill>
                <a:latin typeface="Cambria"/>
                <a:cs typeface="Cambria"/>
              </a:rPr>
              <a:t>GOAL:</a:t>
            </a:r>
            <a:r>
              <a:rPr sz="1800" b="1" spc="85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Given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inputs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444444"/>
                </a:solidFill>
                <a:latin typeface="Georgia"/>
                <a:cs typeface="Georgia"/>
              </a:rPr>
              <a:t>0.05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and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15" dirty="0">
                <a:solidFill>
                  <a:srgbClr val="444444"/>
                </a:solidFill>
                <a:latin typeface="Georgia"/>
                <a:cs typeface="Georgia"/>
              </a:rPr>
              <a:t>0.10,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 we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want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30" dirty="0">
                <a:solidFill>
                  <a:srgbClr val="444444"/>
                </a:solidFill>
                <a:latin typeface="Georgia"/>
                <a:cs typeface="Georgia"/>
              </a:rPr>
              <a:t>the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neural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network </a:t>
            </a:r>
            <a:r>
              <a:rPr sz="1800" spc="30" dirty="0">
                <a:solidFill>
                  <a:srgbClr val="444444"/>
                </a:solidFill>
                <a:latin typeface="Georgia"/>
                <a:cs typeface="Georgia"/>
              </a:rPr>
              <a:t>to </a:t>
            </a:r>
            <a:r>
              <a:rPr sz="1800" spc="-41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output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444444"/>
                </a:solidFill>
                <a:latin typeface="Georgia"/>
                <a:cs typeface="Georgia"/>
              </a:rPr>
              <a:t>0.01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and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444444"/>
                </a:solidFill>
                <a:latin typeface="Georgia"/>
                <a:cs typeface="Georgia"/>
              </a:rPr>
              <a:t>0.99.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3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Georgia"/>
              <a:cs typeface="Georgia"/>
            </a:endParaRPr>
          </a:p>
          <a:p>
            <a:pPr marL="63500">
              <a:lnSpc>
                <a:spcPct val="100000"/>
              </a:lnSpc>
              <a:tabLst>
                <a:tab pos="462915" algn="l"/>
              </a:tabLst>
            </a:pPr>
            <a:r>
              <a:rPr sz="1800" b="1" spc="-30" dirty="0">
                <a:solidFill>
                  <a:srgbClr val="333333"/>
                </a:solidFill>
                <a:latin typeface="Cambria"/>
                <a:cs typeface="Cambria"/>
              </a:rPr>
              <a:t>(i)	</a:t>
            </a:r>
            <a:r>
              <a:rPr sz="1800" b="1" spc="40" dirty="0">
                <a:solidFill>
                  <a:srgbClr val="333333"/>
                </a:solidFill>
                <a:latin typeface="Cambria"/>
                <a:cs typeface="Cambria"/>
              </a:rPr>
              <a:t>The</a:t>
            </a:r>
            <a:r>
              <a:rPr sz="1800" b="1" spc="6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333333"/>
                </a:solidFill>
                <a:latin typeface="Cambria"/>
                <a:cs typeface="Cambria"/>
              </a:rPr>
              <a:t>Forward</a:t>
            </a:r>
            <a:r>
              <a:rPr sz="1800" b="1" spc="6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10" dirty="0">
                <a:solidFill>
                  <a:srgbClr val="333333"/>
                </a:solidFill>
                <a:latin typeface="Cambria"/>
                <a:cs typeface="Cambria"/>
              </a:rPr>
              <a:t>Pass</a:t>
            </a:r>
            <a:endParaRPr sz="1800">
              <a:latin typeface="Cambria"/>
              <a:cs typeface="Cambria"/>
            </a:endParaRPr>
          </a:p>
          <a:p>
            <a:pPr marL="63500">
              <a:lnSpc>
                <a:spcPct val="100000"/>
              </a:lnSpc>
              <a:spcBef>
                <a:spcPts val="45"/>
              </a:spcBef>
              <a:tabLst>
                <a:tab pos="348615" algn="l"/>
              </a:tabLst>
            </a:pPr>
            <a:r>
              <a:rPr sz="1800" spc="90" dirty="0">
                <a:solidFill>
                  <a:srgbClr val="333333"/>
                </a:solidFill>
                <a:latin typeface="Georgia"/>
                <a:cs typeface="Georgia"/>
              </a:rPr>
              <a:t>-	</a:t>
            </a:r>
            <a:r>
              <a:rPr sz="1800" b="1" spc="90" dirty="0">
                <a:solidFill>
                  <a:srgbClr val="333333"/>
                </a:solidFill>
                <a:latin typeface="Cambria"/>
                <a:cs typeface="Cambria"/>
              </a:rPr>
              <a:t>C</a:t>
            </a:r>
            <a:r>
              <a:rPr sz="1800" b="1" spc="80" dirty="0">
                <a:solidFill>
                  <a:srgbClr val="333333"/>
                </a:solidFill>
                <a:latin typeface="Cambria"/>
                <a:cs typeface="Cambria"/>
              </a:rPr>
              <a:t>a</a:t>
            </a:r>
            <a:r>
              <a:rPr sz="1800" b="1" spc="40" dirty="0">
                <a:solidFill>
                  <a:srgbClr val="333333"/>
                </a:solidFill>
                <a:latin typeface="Cambria"/>
                <a:cs typeface="Cambria"/>
              </a:rPr>
              <a:t>l</a:t>
            </a:r>
            <a:r>
              <a:rPr sz="1800" b="1" spc="25" dirty="0">
                <a:solidFill>
                  <a:srgbClr val="333333"/>
                </a:solidFill>
                <a:latin typeface="Cambria"/>
                <a:cs typeface="Cambria"/>
              </a:rPr>
              <a:t>c</a:t>
            </a:r>
            <a:r>
              <a:rPr sz="1800" b="1" spc="45" dirty="0">
                <a:solidFill>
                  <a:srgbClr val="333333"/>
                </a:solidFill>
                <a:latin typeface="Cambria"/>
                <a:cs typeface="Cambria"/>
              </a:rPr>
              <a:t>u</a:t>
            </a:r>
            <a:r>
              <a:rPr sz="1800" b="1" spc="40" dirty="0">
                <a:solidFill>
                  <a:srgbClr val="333333"/>
                </a:solidFill>
                <a:latin typeface="Cambria"/>
                <a:cs typeface="Cambria"/>
              </a:rPr>
              <a:t>l</a:t>
            </a:r>
            <a:r>
              <a:rPr sz="1800" b="1" spc="-905" dirty="0">
                <a:solidFill>
                  <a:srgbClr val="333333"/>
                </a:solidFill>
                <a:latin typeface="Cambria"/>
                <a:cs typeface="Cambria"/>
              </a:rPr>
              <a:t>a</a:t>
            </a:r>
            <a:r>
              <a:rPr sz="150" b="1" baseline="583333" dirty="0">
                <a:solidFill>
                  <a:srgbClr val="002060"/>
                </a:solidFill>
                <a:latin typeface="Arial"/>
                <a:cs typeface="Arial"/>
              </a:rPr>
              <a:t>CC                           </a:t>
            </a:r>
            <a:r>
              <a:rPr sz="150" b="1" spc="15" baseline="583333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800" b="1" spc="50" dirty="0">
                <a:solidFill>
                  <a:srgbClr val="333333"/>
                </a:solidFill>
                <a:latin typeface="Cambria"/>
                <a:cs typeface="Cambria"/>
              </a:rPr>
              <a:t>t</a:t>
            </a:r>
            <a:r>
              <a:rPr sz="1800" b="1" spc="30" dirty="0">
                <a:solidFill>
                  <a:srgbClr val="333333"/>
                </a:solidFill>
                <a:latin typeface="Cambria"/>
                <a:cs typeface="Cambria"/>
              </a:rPr>
              <a:t>i</a:t>
            </a:r>
            <a:r>
              <a:rPr sz="1800" b="1" spc="70" dirty="0">
                <a:solidFill>
                  <a:srgbClr val="333333"/>
                </a:solidFill>
                <a:latin typeface="Cambria"/>
                <a:cs typeface="Cambria"/>
              </a:rPr>
              <a:t>n</a:t>
            </a:r>
            <a:r>
              <a:rPr sz="1800" b="1" spc="75" dirty="0">
                <a:solidFill>
                  <a:srgbClr val="333333"/>
                </a:solidFill>
                <a:latin typeface="Cambria"/>
                <a:cs typeface="Cambria"/>
              </a:rPr>
              <a:t>g</a:t>
            </a:r>
            <a:r>
              <a:rPr sz="1800" b="1" spc="8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50" dirty="0">
                <a:solidFill>
                  <a:srgbClr val="333333"/>
                </a:solidFill>
                <a:latin typeface="Cambria"/>
                <a:cs typeface="Cambria"/>
              </a:rPr>
              <a:t>t</a:t>
            </a:r>
            <a:r>
              <a:rPr sz="1800" b="1" spc="70" dirty="0">
                <a:solidFill>
                  <a:srgbClr val="333333"/>
                </a:solidFill>
                <a:latin typeface="Cambria"/>
                <a:cs typeface="Cambria"/>
              </a:rPr>
              <a:t>h</a:t>
            </a:r>
            <a:r>
              <a:rPr sz="1800" b="1" spc="10" dirty="0">
                <a:solidFill>
                  <a:srgbClr val="333333"/>
                </a:solidFill>
                <a:latin typeface="Cambria"/>
                <a:cs typeface="Cambria"/>
              </a:rPr>
              <a:t>e</a:t>
            </a:r>
            <a:r>
              <a:rPr sz="1800" b="1" spc="8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45" dirty="0">
                <a:solidFill>
                  <a:srgbClr val="333333"/>
                </a:solidFill>
                <a:latin typeface="Cambria"/>
                <a:cs typeface="Cambria"/>
              </a:rPr>
              <a:t>To</a:t>
            </a:r>
            <a:r>
              <a:rPr sz="1800" b="1" spc="50" dirty="0">
                <a:solidFill>
                  <a:srgbClr val="333333"/>
                </a:solidFill>
                <a:latin typeface="Cambria"/>
                <a:cs typeface="Cambria"/>
              </a:rPr>
              <a:t>t</a:t>
            </a:r>
            <a:r>
              <a:rPr sz="1800" b="1" spc="30" dirty="0">
                <a:solidFill>
                  <a:srgbClr val="333333"/>
                </a:solidFill>
                <a:latin typeface="Cambria"/>
                <a:cs typeface="Cambria"/>
              </a:rPr>
              <a:t>a</a:t>
            </a:r>
            <a:r>
              <a:rPr sz="1800" b="1" spc="40" dirty="0">
                <a:solidFill>
                  <a:srgbClr val="333333"/>
                </a:solidFill>
                <a:latin typeface="Cambria"/>
                <a:cs typeface="Cambria"/>
              </a:rPr>
              <a:t>l</a:t>
            </a:r>
            <a:r>
              <a:rPr sz="1800" b="1" spc="9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40" dirty="0">
                <a:solidFill>
                  <a:srgbClr val="333333"/>
                </a:solidFill>
                <a:latin typeface="Cambria"/>
                <a:cs typeface="Cambria"/>
              </a:rPr>
              <a:t>E</a:t>
            </a:r>
            <a:r>
              <a:rPr sz="1800" b="1" spc="-60" dirty="0">
                <a:solidFill>
                  <a:srgbClr val="333333"/>
                </a:solidFill>
                <a:latin typeface="Cambria"/>
                <a:cs typeface="Cambria"/>
              </a:rPr>
              <a:t>rr</a:t>
            </a:r>
            <a:r>
              <a:rPr sz="1800" b="1" spc="45" dirty="0">
                <a:solidFill>
                  <a:srgbClr val="333333"/>
                </a:solidFill>
                <a:latin typeface="Cambria"/>
                <a:cs typeface="Cambria"/>
              </a:rPr>
              <a:t>o</a:t>
            </a:r>
            <a:r>
              <a:rPr sz="1800" b="1" spc="-55" dirty="0">
                <a:solidFill>
                  <a:srgbClr val="333333"/>
                </a:solidFill>
                <a:latin typeface="Cambria"/>
                <a:cs typeface="Cambria"/>
              </a:rPr>
              <a:t>r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Cambria"/>
              <a:cs typeface="Cambria"/>
            </a:endParaRPr>
          </a:p>
          <a:p>
            <a:pPr marL="63500">
              <a:lnSpc>
                <a:spcPts val="2135"/>
              </a:lnSpc>
              <a:spcBef>
                <a:spcPts val="5"/>
              </a:spcBef>
            </a:pPr>
            <a:r>
              <a:rPr sz="1800" b="1" spc="-15" dirty="0">
                <a:solidFill>
                  <a:srgbClr val="333333"/>
                </a:solidFill>
                <a:latin typeface="Cambria"/>
                <a:cs typeface="Cambria"/>
              </a:rPr>
              <a:t>(ii)</a:t>
            </a:r>
            <a:r>
              <a:rPr sz="1800" b="1" spc="7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40" dirty="0">
                <a:solidFill>
                  <a:srgbClr val="333333"/>
                </a:solidFill>
                <a:latin typeface="Cambria"/>
                <a:cs typeface="Cambria"/>
              </a:rPr>
              <a:t>The</a:t>
            </a:r>
            <a:r>
              <a:rPr sz="1800" b="1" spc="7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-5" dirty="0">
                <a:solidFill>
                  <a:srgbClr val="333333"/>
                </a:solidFill>
                <a:latin typeface="Cambria"/>
                <a:cs typeface="Cambria"/>
              </a:rPr>
              <a:t>Backward</a:t>
            </a:r>
            <a:r>
              <a:rPr sz="1800" b="1" spc="7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10" dirty="0">
                <a:solidFill>
                  <a:srgbClr val="333333"/>
                </a:solidFill>
                <a:latin typeface="Cambria"/>
                <a:cs typeface="Cambria"/>
              </a:rPr>
              <a:t>Pass</a:t>
            </a:r>
            <a:endParaRPr sz="1800">
              <a:latin typeface="Cambria"/>
              <a:cs typeface="Cambria"/>
            </a:endParaRPr>
          </a:p>
          <a:p>
            <a:pPr marL="349250" indent="-285750">
              <a:lnSpc>
                <a:spcPts val="2135"/>
              </a:lnSpc>
              <a:buFont typeface="Georgia"/>
              <a:buChar char="-"/>
              <a:tabLst>
                <a:tab pos="348615" algn="l"/>
                <a:tab pos="349250" algn="l"/>
              </a:tabLst>
            </a:pPr>
            <a:r>
              <a:rPr sz="1800" b="1" spc="25" dirty="0">
                <a:solidFill>
                  <a:srgbClr val="333333"/>
                </a:solidFill>
                <a:latin typeface="Cambria"/>
                <a:cs typeface="Cambria"/>
              </a:rPr>
              <a:t>Partial</a:t>
            </a:r>
            <a:r>
              <a:rPr sz="1800" b="1" spc="5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10" dirty="0">
                <a:solidFill>
                  <a:srgbClr val="333333"/>
                </a:solidFill>
                <a:latin typeface="Cambria"/>
                <a:cs typeface="Cambria"/>
              </a:rPr>
              <a:t>derivatives</a:t>
            </a:r>
            <a:endParaRPr sz="1800">
              <a:latin typeface="Cambria"/>
              <a:cs typeface="Cambria"/>
            </a:endParaRPr>
          </a:p>
          <a:p>
            <a:pPr marL="349250" indent="-285750">
              <a:lnSpc>
                <a:spcPct val="100000"/>
              </a:lnSpc>
              <a:spcBef>
                <a:spcPts val="20"/>
              </a:spcBef>
              <a:buFont typeface="Georgia"/>
              <a:buChar char="-"/>
              <a:tabLst>
                <a:tab pos="348615" algn="l"/>
                <a:tab pos="349250" algn="l"/>
              </a:tabLst>
            </a:pPr>
            <a:r>
              <a:rPr sz="1800" b="1" spc="70" dirty="0">
                <a:solidFill>
                  <a:srgbClr val="333333"/>
                </a:solidFill>
                <a:latin typeface="Cambria"/>
                <a:cs typeface="Cambria"/>
              </a:rPr>
              <a:t>Chain</a:t>
            </a:r>
            <a:r>
              <a:rPr sz="1800" b="1" spc="4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10" dirty="0">
                <a:solidFill>
                  <a:srgbClr val="333333"/>
                </a:solidFill>
                <a:latin typeface="Cambria"/>
                <a:cs typeface="Cambria"/>
              </a:rPr>
              <a:t>rule</a:t>
            </a:r>
            <a:endParaRPr sz="1800">
              <a:latin typeface="Cambria"/>
              <a:cs typeface="Cambria"/>
            </a:endParaRPr>
          </a:p>
          <a:p>
            <a:pPr marL="349250" indent="-285750">
              <a:lnSpc>
                <a:spcPct val="100000"/>
              </a:lnSpc>
              <a:spcBef>
                <a:spcPts val="50"/>
              </a:spcBef>
              <a:buFont typeface="Georgia"/>
              <a:buChar char="-"/>
              <a:tabLst>
                <a:tab pos="348615" algn="l"/>
                <a:tab pos="349250" algn="l"/>
              </a:tabLst>
            </a:pPr>
            <a:r>
              <a:rPr sz="1800" b="1" spc="30" dirty="0">
                <a:solidFill>
                  <a:srgbClr val="333333"/>
                </a:solidFill>
                <a:latin typeface="Cambria"/>
                <a:cs typeface="Cambria"/>
              </a:rPr>
              <a:t>Update</a:t>
            </a:r>
            <a:r>
              <a:rPr sz="1800" b="1" spc="5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25" dirty="0">
                <a:solidFill>
                  <a:srgbClr val="333333"/>
                </a:solidFill>
                <a:latin typeface="Cambria"/>
                <a:cs typeface="Cambria"/>
              </a:rPr>
              <a:t>weights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300">
              <a:latin typeface="Cambria"/>
              <a:cs typeface="Cambria"/>
            </a:endParaRPr>
          </a:p>
          <a:p>
            <a:pPr marL="254000">
              <a:lnSpc>
                <a:spcPct val="100000"/>
              </a:lnSpc>
              <a:spcBef>
                <a:spcPts val="1650"/>
              </a:spcBef>
            </a:pPr>
            <a:r>
              <a:rPr sz="1800" spc="-5" dirty="0">
                <a:latin typeface="Arial MT"/>
                <a:cs typeface="Arial MT"/>
              </a:rPr>
              <a:t>(REPEAT)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8006" y="3184524"/>
            <a:ext cx="19050" cy="1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"/>
              </a:lnSpc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2236" y="665989"/>
            <a:ext cx="6163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20" dirty="0"/>
              <a:t> </a:t>
            </a:r>
            <a:r>
              <a:rPr dirty="0"/>
              <a:t>:</a:t>
            </a:r>
            <a:r>
              <a:rPr spc="-20" dirty="0"/>
              <a:t> </a:t>
            </a:r>
            <a:r>
              <a:rPr spc="75" dirty="0"/>
              <a:t>Forward</a:t>
            </a:r>
            <a:r>
              <a:rPr spc="-20" dirty="0"/>
              <a:t> </a:t>
            </a:r>
            <a:r>
              <a:rPr spc="70" dirty="0"/>
              <a:t>pass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95703" y="1635314"/>
            <a:ext cx="5319395" cy="1750060"/>
            <a:chOff x="1795703" y="1635314"/>
            <a:chExt cx="5319395" cy="17500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5489" y="1635314"/>
              <a:ext cx="5249216" cy="924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5703" y="2537995"/>
              <a:ext cx="4960099" cy="84707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2202" y="3723770"/>
            <a:ext cx="2213472" cy="2718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79200" y="4184395"/>
            <a:ext cx="705739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40" dirty="0">
                <a:solidFill>
                  <a:srgbClr val="444444"/>
                </a:solidFill>
                <a:latin typeface="Arial MT"/>
                <a:cs typeface="Arial MT"/>
              </a:rPr>
              <a:t>We </a:t>
            </a:r>
            <a:r>
              <a:rPr sz="1800" dirty="0">
                <a:solidFill>
                  <a:srgbClr val="444444"/>
                </a:solidFill>
                <a:latin typeface="Arial MT"/>
                <a:cs typeface="Arial MT"/>
              </a:rPr>
              <a:t>repeat </a:t>
            </a:r>
            <a:r>
              <a:rPr sz="1800" spc="10" dirty="0">
                <a:solidFill>
                  <a:srgbClr val="444444"/>
                </a:solidFill>
                <a:latin typeface="Arial MT"/>
                <a:cs typeface="Arial MT"/>
              </a:rPr>
              <a:t>this </a:t>
            </a:r>
            <a:r>
              <a:rPr sz="1800" spc="15" dirty="0">
                <a:solidFill>
                  <a:srgbClr val="444444"/>
                </a:solidFill>
                <a:latin typeface="Arial MT"/>
                <a:cs typeface="Arial MT"/>
              </a:rPr>
              <a:t>process </a:t>
            </a:r>
            <a:r>
              <a:rPr sz="1800" spc="20" dirty="0">
                <a:solidFill>
                  <a:srgbClr val="444444"/>
                </a:solidFill>
                <a:latin typeface="Arial MT"/>
                <a:cs typeface="Arial MT"/>
              </a:rPr>
              <a:t>for </a:t>
            </a:r>
            <a:r>
              <a:rPr sz="1800" spc="5" dirty="0">
                <a:solidFill>
                  <a:srgbClr val="444444"/>
                </a:solidFill>
                <a:latin typeface="Arial MT"/>
                <a:cs typeface="Arial MT"/>
              </a:rPr>
              <a:t>the </a:t>
            </a:r>
            <a:r>
              <a:rPr sz="1800" spc="35" dirty="0">
                <a:solidFill>
                  <a:srgbClr val="444444"/>
                </a:solidFill>
                <a:latin typeface="Arial MT"/>
                <a:cs typeface="Arial MT"/>
              </a:rPr>
              <a:t>output </a:t>
            </a:r>
            <a:r>
              <a:rPr sz="1800" spc="-20" dirty="0">
                <a:solidFill>
                  <a:srgbClr val="444444"/>
                </a:solidFill>
                <a:latin typeface="Arial MT"/>
                <a:cs typeface="Arial MT"/>
              </a:rPr>
              <a:t>layer 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neurons, </a:t>
            </a:r>
            <a:r>
              <a:rPr sz="1800" dirty="0">
                <a:solidFill>
                  <a:srgbClr val="444444"/>
                </a:solidFill>
                <a:latin typeface="Arial MT"/>
                <a:cs typeface="Arial MT"/>
              </a:rPr>
              <a:t>using </a:t>
            </a:r>
            <a:r>
              <a:rPr sz="1800" spc="5" dirty="0">
                <a:solidFill>
                  <a:srgbClr val="444444"/>
                </a:solidFill>
                <a:latin typeface="Arial MT"/>
                <a:cs typeface="Arial MT"/>
              </a:rPr>
              <a:t>the </a:t>
            </a:r>
            <a:r>
              <a:rPr sz="1800" spc="35" dirty="0">
                <a:solidFill>
                  <a:srgbClr val="444444"/>
                </a:solidFill>
                <a:latin typeface="Arial MT"/>
                <a:cs typeface="Arial MT"/>
              </a:rPr>
              <a:t>output </a:t>
            </a:r>
            <a:r>
              <a:rPr sz="1800" spc="-49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Arial MT"/>
                <a:cs typeface="Arial MT"/>
              </a:rPr>
              <a:t>from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Arial MT"/>
                <a:cs typeface="Arial MT"/>
              </a:rPr>
              <a:t>hidden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444444"/>
                </a:solidFill>
                <a:latin typeface="Arial MT"/>
                <a:cs typeface="Arial MT"/>
              </a:rPr>
              <a:t>layer</a:t>
            </a:r>
            <a:r>
              <a:rPr sz="18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neurons </a:t>
            </a:r>
            <a:r>
              <a:rPr sz="1800" spc="-20" dirty="0">
                <a:solidFill>
                  <a:srgbClr val="444444"/>
                </a:solidFill>
                <a:latin typeface="Arial MT"/>
                <a:cs typeface="Arial MT"/>
              </a:rPr>
              <a:t>as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444444"/>
                </a:solidFill>
                <a:latin typeface="Arial MT"/>
                <a:cs typeface="Arial MT"/>
              </a:rPr>
              <a:t>inputs.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44007" y="4869260"/>
            <a:ext cx="7134225" cy="1633220"/>
            <a:chOff x="1144007" y="4869260"/>
            <a:chExt cx="7134225" cy="163322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4007" y="4869260"/>
              <a:ext cx="6719824" cy="16328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6741" y="5928421"/>
              <a:ext cx="2291156" cy="542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306" y="3168903"/>
            <a:ext cx="4445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2236" y="665989"/>
            <a:ext cx="6163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20" dirty="0"/>
              <a:t> </a:t>
            </a:r>
            <a:r>
              <a:rPr dirty="0"/>
              <a:t>:</a:t>
            </a:r>
            <a:r>
              <a:rPr spc="-20" dirty="0"/>
              <a:t> </a:t>
            </a:r>
            <a:r>
              <a:rPr spc="75" dirty="0"/>
              <a:t>Forward</a:t>
            </a:r>
            <a:r>
              <a:rPr spc="-20" dirty="0"/>
              <a:t> </a:t>
            </a:r>
            <a:r>
              <a:rPr spc="70" dirty="0"/>
              <a:t>pass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108" y="1401571"/>
            <a:ext cx="6685280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5" dirty="0">
                <a:solidFill>
                  <a:srgbClr val="333333"/>
                </a:solidFill>
                <a:latin typeface="Cambria"/>
                <a:cs typeface="Cambria"/>
              </a:rPr>
              <a:t>Calculating</a:t>
            </a:r>
            <a:r>
              <a:rPr sz="1800" b="1" spc="6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45" dirty="0">
                <a:solidFill>
                  <a:srgbClr val="333333"/>
                </a:solidFill>
                <a:latin typeface="Cambria"/>
                <a:cs typeface="Cambria"/>
              </a:rPr>
              <a:t>the</a:t>
            </a:r>
            <a:r>
              <a:rPr sz="1800" b="1" spc="6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45" dirty="0">
                <a:solidFill>
                  <a:srgbClr val="333333"/>
                </a:solidFill>
                <a:latin typeface="Cambria"/>
                <a:cs typeface="Cambria"/>
              </a:rPr>
              <a:t>Total</a:t>
            </a:r>
            <a:r>
              <a:rPr sz="1800" b="1" spc="7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-20" dirty="0">
                <a:solidFill>
                  <a:srgbClr val="333333"/>
                </a:solidFill>
                <a:latin typeface="Cambria"/>
                <a:cs typeface="Cambria"/>
              </a:rPr>
              <a:t>Error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ambria"/>
              <a:cs typeface="Cambria"/>
            </a:endParaRPr>
          </a:p>
          <a:p>
            <a:pPr marL="12700" marR="5080">
              <a:lnSpc>
                <a:spcPts val="2110"/>
              </a:lnSpc>
            </a:pPr>
            <a:r>
              <a:rPr sz="1800" dirty="0">
                <a:solidFill>
                  <a:srgbClr val="444444"/>
                </a:solidFill>
                <a:latin typeface="Arial MT"/>
                <a:cs typeface="Arial MT"/>
              </a:rPr>
              <a:t>Calculate </a:t>
            </a:r>
            <a:r>
              <a:rPr sz="1800" spc="5" dirty="0">
                <a:solidFill>
                  <a:srgbClr val="444444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error </a:t>
            </a:r>
            <a:r>
              <a:rPr sz="1800" spc="20" dirty="0">
                <a:solidFill>
                  <a:srgbClr val="444444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each </a:t>
            </a:r>
            <a:r>
              <a:rPr sz="1800" spc="35" dirty="0">
                <a:solidFill>
                  <a:srgbClr val="444444"/>
                </a:solidFill>
                <a:latin typeface="Arial MT"/>
                <a:cs typeface="Arial MT"/>
              </a:rPr>
              <a:t>output 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neuron </a:t>
            </a:r>
            <a:r>
              <a:rPr sz="1800" dirty="0">
                <a:solidFill>
                  <a:srgbClr val="444444"/>
                </a:solidFill>
                <a:latin typeface="Arial MT"/>
                <a:cs typeface="Arial MT"/>
              </a:rPr>
              <a:t>using </a:t>
            </a:r>
            <a:r>
              <a:rPr sz="1800" spc="5" dirty="0">
                <a:solidFill>
                  <a:srgbClr val="444444"/>
                </a:solidFill>
                <a:latin typeface="Arial MT"/>
                <a:cs typeface="Arial MT"/>
              </a:rPr>
              <a:t>thesquared 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error </a:t>
            </a:r>
            <a:r>
              <a:rPr sz="1800" spc="-49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444444"/>
                </a:solidFill>
                <a:latin typeface="Arial MT"/>
                <a:cs typeface="Arial MT"/>
              </a:rPr>
              <a:t>function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Arial MT"/>
                <a:cs typeface="Arial MT"/>
              </a:rPr>
              <a:t>sum</a:t>
            </a:r>
            <a:r>
              <a:rPr sz="18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Arial MT"/>
                <a:cs typeface="Arial MT"/>
              </a:rPr>
              <a:t>them</a:t>
            </a:r>
            <a:r>
              <a:rPr sz="18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45" dirty="0">
                <a:solidFill>
                  <a:srgbClr val="444444"/>
                </a:solidFill>
                <a:latin typeface="Arial MT"/>
                <a:cs typeface="Arial MT"/>
              </a:rPr>
              <a:t>to</a:t>
            </a:r>
            <a:r>
              <a:rPr sz="18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444444"/>
                </a:solidFill>
                <a:latin typeface="Arial MT"/>
                <a:cs typeface="Arial MT"/>
              </a:rPr>
              <a:t>get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444444"/>
                </a:solidFill>
                <a:latin typeface="Arial MT"/>
                <a:cs typeface="Arial MT"/>
              </a:rPr>
              <a:t>total</a:t>
            </a:r>
            <a:r>
              <a:rPr sz="1800" dirty="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Arial MT"/>
                <a:cs typeface="Arial MT"/>
              </a:rPr>
              <a:t>error: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8509" y="2496673"/>
            <a:ext cx="3485400" cy="826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4708" y="3337052"/>
            <a:ext cx="687895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 marR="30480">
              <a:lnSpc>
                <a:spcPct val="102200"/>
              </a:lnSpc>
              <a:spcBef>
                <a:spcPts val="50"/>
              </a:spcBef>
            </a:pPr>
            <a:r>
              <a:rPr sz="1800" spc="-45" dirty="0">
                <a:solidFill>
                  <a:srgbClr val="444444"/>
                </a:solidFill>
                <a:latin typeface="Georgia"/>
                <a:cs typeface="Georgia"/>
              </a:rPr>
              <a:t>For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example,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target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output 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for </a:t>
            </a:r>
            <a:r>
              <a:rPr sz="1800" i="1" spc="-35" dirty="0">
                <a:solidFill>
                  <a:srgbClr val="444444"/>
                </a:solidFill>
                <a:latin typeface="Verdana"/>
                <a:cs typeface="Verdana"/>
              </a:rPr>
              <a:t>o</a:t>
            </a:r>
            <a:r>
              <a:rPr sz="1800" i="1" spc="-52" baseline="-13888" dirty="0">
                <a:solidFill>
                  <a:srgbClr val="444444"/>
                </a:solidFill>
                <a:latin typeface="Georgia"/>
                <a:cs typeface="Georgia"/>
              </a:rPr>
              <a:t>1</a:t>
            </a:r>
            <a:r>
              <a:rPr sz="1800" i="1" spc="-44" baseline="-13888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is </a:t>
            </a:r>
            <a:r>
              <a:rPr sz="1800" spc="-25" dirty="0">
                <a:solidFill>
                  <a:srgbClr val="444444"/>
                </a:solidFill>
                <a:latin typeface="Georgia"/>
                <a:cs typeface="Georgia"/>
              </a:rPr>
              <a:t>0.01 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but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 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neural 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network </a:t>
            </a:r>
            <a:r>
              <a:rPr sz="1800" spc="-42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output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0.75136507,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 therefore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its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444444"/>
                </a:solidFill>
                <a:latin typeface="Georgia"/>
                <a:cs typeface="Georgia"/>
              </a:rPr>
              <a:t>error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is: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1844" y="4130176"/>
            <a:ext cx="6542766" cy="2625711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5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spc="95" dirty="0"/>
              <a:t>Backward</a:t>
            </a:r>
            <a:r>
              <a:rPr spc="-10" dirty="0"/>
              <a:t> </a:t>
            </a:r>
            <a:r>
              <a:rPr spc="70" dirty="0"/>
              <a:t>pass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5863" y="1407667"/>
            <a:ext cx="798131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The </a:t>
            </a:r>
            <a:r>
              <a:rPr sz="1800" spc="20" dirty="0">
                <a:solidFill>
                  <a:srgbClr val="444444"/>
                </a:solidFill>
                <a:latin typeface="Georgia"/>
                <a:cs typeface="Georgia"/>
              </a:rPr>
              <a:t>goal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with 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backpropagation is </a:t>
            </a:r>
            <a:r>
              <a:rPr sz="1800" spc="30" dirty="0">
                <a:solidFill>
                  <a:srgbClr val="444444"/>
                </a:solidFill>
                <a:latin typeface="Georgia"/>
                <a:cs typeface="Georgia"/>
              </a:rPr>
              <a:t>to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update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each </a:t>
            </a:r>
            <a:r>
              <a:rPr sz="1800" spc="30" dirty="0">
                <a:solidFill>
                  <a:srgbClr val="444444"/>
                </a:solidFill>
                <a:latin typeface="Georgia"/>
                <a:cs typeface="Georgia"/>
              </a:rPr>
              <a:t>of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weights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in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 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network </a:t>
            </a:r>
            <a:r>
              <a:rPr sz="1800" spc="-42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so </a:t>
            </a:r>
            <a:r>
              <a:rPr sz="1800" spc="20" dirty="0">
                <a:solidFill>
                  <a:srgbClr val="444444"/>
                </a:solidFill>
                <a:latin typeface="Georgia"/>
                <a:cs typeface="Georgia"/>
              </a:rPr>
              <a:t>that they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cause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actual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output </a:t>
            </a:r>
            <a:r>
              <a:rPr sz="1800" spc="30" dirty="0">
                <a:solidFill>
                  <a:srgbClr val="444444"/>
                </a:solidFill>
                <a:latin typeface="Georgia"/>
                <a:cs typeface="Georgia"/>
              </a:rPr>
              <a:t>to 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be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closer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target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output,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thereby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minimizing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444444"/>
                </a:solidFill>
                <a:latin typeface="Georgia"/>
                <a:cs typeface="Georgia"/>
              </a:rPr>
              <a:t>error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for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each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output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neuron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and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network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as a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 whole.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8481" y="2671303"/>
            <a:ext cx="7651750" cy="3518535"/>
            <a:chOff x="728481" y="2671303"/>
            <a:chExt cx="7651750" cy="3518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481" y="2671303"/>
              <a:ext cx="7555940" cy="8255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3234867"/>
              <a:ext cx="3808209" cy="29545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05863" y="3675379"/>
            <a:ext cx="424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444"/>
                </a:solidFill>
                <a:latin typeface="Georgia"/>
                <a:cs typeface="Georgia"/>
              </a:rPr>
              <a:t>By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latin typeface="Georgia"/>
                <a:cs typeface="Georgia"/>
              </a:rPr>
              <a:t>applying</a:t>
            </a:r>
            <a:r>
              <a:rPr sz="1800" spc="5" dirty="0">
                <a:latin typeface="Georgia"/>
                <a:cs typeface="Georgia"/>
              </a:rPr>
              <a:t> </a:t>
            </a:r>
            <a:r>
              <a:rPr sz="1800" spc="25" dirty="0">
                <a:latin typeface="Georgia"/>
                <a:cs typeface="Georgia"/>
              </a:rPr>
              <a:t>the</a:t>
            </a:r>
            <a:r>
              <a:rPr sz="1800" spc="-5" dirty="0">
                <a:latin typeface="Georgia"/>
                <a:cs typeface="Georgia"/>
              </a:rPr>
              <a:t> </a:t>
            </a:r>
            <a:r>
              <a:rPr sz="1800" spc="5" dirty="0">
                <a:latin typeface="Georgia"/>
                <a:cs typeface="Georgia"/>
              </a:rPr>
              <a:t>chain </a:t>
            </a:r>
            <a:r>
              <a:rPr sz="1800" dirty="0">
                <a:latin typeface="Georgia"/>
                <a:cs typeface="Georgia"/>
              </a:rPr>
              <a:t>rule,</a:t>
            </a:r>
            <a:r>
              <a:rPr sz="1800" spc="5" dirty="0">
                <a:latin typeface="Georgia"/>
                <a:cs typeface="Georgia"/>
              </a:rPr>
              <a:t> we</a:t>
            </a:r>
            <a:r>
              <a:rPr sz="1800" spc="-5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know</a:t>
            </a:r>
            <a:r>
              <a:rPr sz="1800" spc="5" dirty="0">
                <a:latin typeface="Georgia"/>
                <a:cs typeface="Georgia"/>
              </a:rPr>
              <a:t> </a:t>
            </a:r>
            <a:r>
              <a:rPr sz="1800" spc="25" dirty="0">
                <a:latin typeface="Georgia"/>
                <a:cs typeface="Georgia"/>
              </a:rPr>
              <a:t>that: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8837" y="4286845"/>
            <a:ext cx="3783162" cy="78502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603" y="1320012"/>
            <a:ext cx="8161655" cy="4803140"/>
            <a:chOff x="681603" y="1320012"/>
            <a:chExt cx="8161655" cy="4803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603" y="2618338"/>
              <a:ext cx="6362027" cy="35043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3969" y="1320012"/>
              <a:ext cx="3248812" cy="25205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4295" y="1608618"/>
              <a:ext cx="3783156" cy="78502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5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spc="95" dirty="0"/>
              <a:t>Backward</a:t>
            </a:r>
            <a:r>
              <a:rPr spc="-10" dirty="0"/>
              <a:t> </a:t>
            </a:r>
            <a:r>
              <a:rPr spc="70" dirty="0"/>
              <a:t>pass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7936" y="665989"/>
            <a:ext cx="6492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90" dirty="0">
                <a:solidFill>
                  <a:srgbClr val="C00000"/>
                </a:solidFill>
                <a:latin typeface="Arial MT"/>
                <a:cs typeface="Arial MT"/>
              </a:rPr>
              <a:t>Backpropagation</a:t>
            </a:r>
            <a:r>
              <a:rPr sz="3200" spc="-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C00000"/>
                </a:solidFill>
                <a:latin typeface="Arial MT"/>
                <a:cs typeface="Arial MT"/>
              </a:rPr>
              <a:t>:</a:t>
            </a:r>
            <a:r>
              <a:rPr sz="32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200" spc="95" dirty="0">
                <a:solidFill>
                  <a:srgbClr val="C00000"/>
                </a:solidFill>
                <a:latin typeface="Arial MT"/>
                <a:cs typeface="Arial MT"/>
              </a:rPr>
              <a:t>Backward</a:t>
            </a:r>
            <a:r>
              <a:rPr sz="32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200" spc="70" dirty="0">
                <a:solidFill>
                  <a:srgbClr val="C00000"/>
                </a:solidFill>
                <a:latin typeface="Arial MT"/>
                <a:cs typeface="Arial MT"/>
              </a:rPr>
              <a:t>pass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44517" y="1395182"/>
            <a:ext cx="8261984" cy="4969510"/>
            <a:chOff x="644517" y="1395182"/>
            <a:chExt cx="8261984" cy="4969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497" y="2227139"/>
              <a:ext cx="5978428" cy="13572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63" y="3575443"/>
              <a:ext cx="6121095" cy="12465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883" y="1395182"/>
              <a:ext cx="3783156" cy="7850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36767" y="2180208"/>
              <a:ext cx="3157220" cy="998855"/>
            </a:xfrm>
            <a:custGeom>
              <a:avLst/>
              <a:gdLst/>
              <a:ahLst/>
              <a:cxnLst/>
              <a:rect l="l" t="t" r="r" b="b"/>
              <a:pathLst>
                <a:path w="3157220" h="998855">
                  <a:moveTo>
                    <a:pt x="0" y="0"/>
                  </a:moveTo>
                  <a:lnTo>
                    <a:pt x="3156861" y="0"/>
                  </a:lnTo>
                  <a:lnTo>
                    <a:pt x="3156861" y="998333"/>
                  </a:lnTo>
                  <a:lnTo>
                    <a:pt x="0" y="998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2896" y="2297163"/>
              <a:ext cx="3058591" cy="7383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83083" y="1483436"/>
              <a:ext cx="2710815" cy="641985"/>
            </a:xfrm>
            <a:custGeom>
              <a:avLst/>
              <a:gdLst/>
              <a:ahLst/>
              <a:cxnLst/>
              <a:rect l="l" t="t" r="r" b="b"/>
              <a:pathLst>
                <a:path w="2710815" h="641985">
                  <a:moveTo>
                    <a:pt x="0" y="0"/>
                  </a:moveTo>
                  <a:lnTo>
                    <a:pt x="2710551" y="0"/>
                  </a:lnTo>
                  <a:lnTo>
                    <a:pt x="2710551" y="641814"/>
                  </a:lnTo>
                  <a:lnTo>
                    <a:pt x="0" y="64181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038" y="1587069"/>
              <a:ext cx="1961742" cy="4097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963" y="4794338"/>
              <a:ext cx="4514268" cy="9302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517" y="5704598"/>
              <a:ext cx="6891992" cy="65965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71710" y="1255267"/>
            <a:ext cx="146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5" dirty="0">
                <a:solidFill>
                  <a:srgbClr val="333333"/>
                </a:solidFill>
                <a:latin typeface="Cambria"/>
                <a:cs typeface="Cambria"/>
              </a:rPr>
              <a:t>Output</a:t>
            </a:r>
            <a:r>
              <a:rPr sz="1800" b="1" spc="1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5" dirty="0">
                <a:solidFill>
                  <a:srgbClr val="333333"/>
                </a:solidFill>
                <a:latin typeface="Cambria"/>
                <a:cs typeface="Cambria"/>
              </a:rPr>
              <a:t>Layer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5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spc="95" dirty="0"/>
              <a:t>Backward</a:t>
            </a:r>
            <a:r>
              <a:rPr spc="-10" dirty="0"/>
              <a:t> </a:t>
            </a:r>
            <a:r>
              <a:rPr spc="70" dirty="0"/>
              <a:t>pass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03" y="1590652"/>
            <a:ext cx="7486048" cy="15033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9239" y="3351179"/>
            <a:ext cx="5694706" cy="20574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392" y="635507"/>
            <a:ext cx="50272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25" dirty="0"/>
              <a:t> </a:t>
            </a:r>
            <a:r>
              <a:rPr spc="-5" dirty="0"/>
              <a:t>can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10" dirty="0"/>
              <a:t>perceptron</a:t>
            </a:r>
            <a:r>
              <a:rPr spc="-25" dirty="0"/>
              <a:t> </a:t>
            </a:r>
            <a:r>
              <a:rPr spc="-5" dirty="0"/>
              <a:t>do</a:t>
            </a:r>
            <a:r>
              <a:rPr spc="-20" dirty="0"/>
              <a:t> </a:t>
            </a:r>
            <a:r>
              <a:rPr dirty="0"/>
              <a:t>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7580" y="1789733"/>
            <a:ext cx="6148337" cy="4098567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7936" y="665989"/>
            <a:ext cx="6492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90" dirty="0">
                <a:solidFill>
                  <a:srgbClr val="C00000"/>
                </a:solidFill>
                <a:latin typeface="Arial MT"/>
                <a:cs typeface="Arial MT"/>
              </a:rPr>
              <a:t>Backpropagation</a:t>
            </a:r>
            <a:r>
              <a:rPr sz="3200" spc="-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C00000"/>
                </a:solidFill>
                <a:latin typeface="Arial MT"/>
                <a:cs typeface="Arial MT"/>
              </a:rPr>
              <a:t>:</a:t>
            </a:r>
            <a:r>
              <a:rPr sz="32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200" spc="95" dirty="0">
                <a:solidFill>
                  <a:srgbClr val="C00000"/>
                </a:solidFill>
                <a:latin typeface="Arial MT"/>
                <a:cs typeface="Arial MT"/>
              </a:rPr>
              <a:t>Backward</a:t>
            </a:r>
            <a:r>
              <a:rPr sz="32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3200" spc="70" dirty="0">
                <a:solidFill>
                  <a:srgbClr val="C00000"/>
                </a:solidFill>
                <a:latin typeface="Arial MT"/>
                <a:cs typeface="Arial MT"/>
              </a:rPr>
              <a:t>pass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6019" y="1456435"/>
            <a:ext cx="1484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solidFill>
                  <a:srgbClr val="333333"/>
                </a:solidFill>
                <a:latin typeface="Cambria"/>
                <a:cs typeface="Cambria"/>
              </a:rPr>
              <a:t>Hidden</a:t>
            </a:r>
            <a:r>
              <a:rPr sz="1800" b="1" spc="2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1800" b="1" spc="5" dirty="0">
                <a:solidFill>
                  <a:srgbClr val="333333"/>
                </a:solidFill>
                <a:latin typeface="Cambria"/>
                <a:cs typeface="Cambria"/>
              </a:rPr>
              <a:t>Layer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047" y="1970460"/>
            <a:ext cx="8234680" cy="4232910"/>
            <a:chOff x="146047" y="1970460"/>
            <a:chExt cx="8234680" cy="4232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1943" y="2713768"/>
              <a:ext cx="3245554" cy="26289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606" y="1970460"/>
              <a:ext cx="7688600" cy="6913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47" y="2684284"/>
              <a:ext cx="4826800" cy="10631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331" y="3747404"/>
              <a:ext cx="3816601" cy="2455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5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spc="95" dirty="0"/>
              <a:t>Backward</a:t>
            </a:r>
            <a:r>
              <a:rPr spc="-10" dirty="0"/>
              <a:t> </a:t>
            </a:r>
            <a:r>
              <a:rPr spc="70" dirty="0"/>
              <a:t>pass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39774" y="1261857"/>
            <a:ext cx="4242435" cy="1993900"/>
            <a:chOff x="1039774" y="1261857"/>
            <a:chExt cx="4242435" cy="1993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2270" y="1261857"/>
              <a:ext cx="3969844" cy="10666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774" y="2125027"/>
              <a:ext cx="3733800" cy="11303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63550" y="1486801"/>
            <a:ext cx="8380730" cy="4981575"/>
            <a:chOff x="763550" y="1486801"/>
            <a:chExt cx="8380730" cy="49815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7388" y="1486801"/>
              <a:ext cx="3816611" cy="24558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390" y="3971872"/>
              <a:ext cx="7694383" cy="633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550" y="4566831"/>
              <a:ext cx="4286248" cy="12148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374" y="5642068"/>
              <a:ext cx="7772400" cy="825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5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spc="95" dirty="0"/>
              <a:t>Backward</a:t>
            </a:r>
            <a:r>
              <a:rPr spc="-10" dirty="0"/>
              <a:t> </a:t>
            </a:r>
            <a:r>
              <a:rPr spc="70" dirty="0"/>
              <a:t>pass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87374" y="1469631"/>
            <a:ext cx="7886700" cy="4575810"/>
            <a:chOff x="887374" y="1469631"/>
            <a:chExt cx="7886700" cy="45758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609" y="2899257"/>
              <a:ext cx="7548465" cy="9050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50" y="2198577"/>
              <a:ext cx="3460750" cy="9228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674" y="1469631"/>
              <a:ext cx="7772400" cy="825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374" y="3706456"/>
              <a:ext cx="7772400" cy="14140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5200" y="4983409"/>
              <a:ext cx="3606800" cy="1061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5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spc="95" dirty="0"/>
              <a:t>Backward</a:t>
            </a:r>
            <a:r>
              <a:rPr spc="-10" dirty="0"/>
              <a:t> </a:t>
            </a:r>
            <a:r>
              <a:rPr spc="70" dirty="0"/>
              <a:t>pass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77900" y="1908810"/>
            <a:ext cx="7772400" cy="4617720"/>
            <a:chOff x="977900" y="1908810"/>
            <a:chExt cx="7772400" cy="4617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359" y="1908810"/>
              <a:ext cx="7383780" cy="12522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900" y="3137039"/>
              <a:ext cx="7772400" cy="3389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5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spc="95" dirty="0"/>
              <a:t>Backward</a:t>
            </a:r>
            <a:r>
              <a:rPr spc="-10" dirty="0"/>
              <a:t> </a:t>
            </a:r>
            <a:r>
              <a:rPr spc="70" dirty="0"/>
              <a:t>pass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3633" y="1593596"/>
            <a:ext cx="4615815" cy="4137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302895">
              <a:lnSpc>
                <a:spcPct val="99400"/>
              </a:lnSpc>
              <a:spcBef>
                <a:spcPts val="11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When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we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fed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15" dirty="0">
                <a:solidFill>
                  <a:srgbClr val="444444"/>
                </a:solidFill>
                <a:latin typeface="Georgia"/>
                <a:cs typeface="Georgia"/>
              </a:rPr>
              <a:t>forward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70" dirty="0">
                <a:solidFill>
                  <a:srgbClr val="444444"/>
                </a:solidFill>
                <a:latin typeface="Georgia"/>
                <a:cs typeface="Georgia"/>
              </a:rPr>
              <a:t>0.05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and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0.1 </a:t>
            </a:r>
            <a:r>
              <a:rPr sz="1800" spc="2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inputs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originally,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444444"/>
                </a:solidFill>
                <a:latin typeface="Georgia"/>
                <a:cs typeface="Georgia"/>
              </a:rPr>
              <a:t>error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on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network </a:t>
            </a:r>
            <a:r>
              <a:rPr sz="1800" spc="-42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was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Georgia"/>
                <a:cs typeface="Georgia"/>
              </a:rPr>
              <a:t>0.2983</a:t>
            </a:r>
            <a:r>
              <a:rPr sz="1800" spc="-55" dirty="0">
                <a:solidFill>
                  <a:srgbClr val="444444"/>
                </a:solidFill>
                <a:latin typeface="Georgia"/>
                <a:cs typeface="Georgia"/>
              </a:rPr>
              <a:t>.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444"/>
              </a:buClr>
              <a:buFont typeface="Arial MT"/>
              <a:buChar char="•"/>
            </a:pPr>
            <a:endParaRPr sz="1850">
              <a:latin typeface="Georgia"/>
              <a:cs typeface="Georgia"/>
            </a:endParaRPr>
          </a:p>
          <a:p>
            <a:pPr marL="12700" marR="124460">
              <a:lnSpc>
                <a:spcPct val="101099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After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this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first 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round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of 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backpropagation, </a:t>
            </a:r>
            <a:r>
              <a:rPr sz="1800" spc="-42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total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444444"/>
                </a:solidFill>
                <a:latin typeface="Georgia"/>
                <a:cs typeface="Georgia"/>
              </a:rPr>
              <a:t>error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is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now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down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30" dirty="0">
                <a:solidFill>
                  <a:srgbClr val="444444"/>
                </a:solidFill>
                <a:latin typeface="Georgia"/>
                <a:cs typeface="Georgia"/>
              </a:rPr>
              <a:t>to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C00000"/>
                </a:solidFill>
                <a:latin typeface="Georgia"/>
                <a:cs typeface="Georgia"/>
              </a:rPr>
              <a:t>0.2910</a:t>
            </a:r>
            <a:r>
              <a:rPr sz="1800" spc="-30" dirty="0">
                <a:solidFill>
                  <a:srgbClr val="444444"/>
                </a:solidFill>
                <a:latin typeface="Georgia"/>
                <a:cs typeface="Georgia"/>
              </a:rPr>
              <a:t>.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444"/>
              </a:buClr>
              <a:buFont typeface="Arial MT"/>
              <a:buChar char="•"/>
            </a:pPr>
            <a:endParaRPr sz="1850">
              <a:latin typeface="Georgia"/>
              <a:cs typeface="Georgia"/>
            </a:endParaRPr>
          </a:p>
          <a:p>
            <a:pPr marL="12700" marR="45593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5" dirty="0">
                <a:solidFill>
                  <a:srgbClr val="444444"/>
                </a:solidFill>
                <a:latin typeface="Georgia"/>
                <a:cs typeface="Georgia"/>
              </a:rPr>
              <a:t>It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might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not 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seem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like 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much, but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after </a:t>
            </a:r>
            <a:r>
              <a:rPr sz="1800" spc="-42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repeating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this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process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65" dirty="0">
                <a:solidFill>
                  <a:srgbClr val="C00000"/>
                </a:solidFill>
                <a:latin typeface="Georgia"/>
                <a:cs typeface="Georgia"/>
              </a:rPr>
              <a:t>10,000</a:t>
            </a:r>
            <a:r>
              <a:rPr sz="1800" spc="5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times,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for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example,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444444"/>
                </a:solidFill>
                <a:latin typeface="Georgia"/>
                <a:cs typeface="Georgia"/>
              </a:rPr>
              <a:t>error</a:t>
            </a:r>
            <a:r>
              <a:rPr sz="1800" spc="-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is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85" dirty="0">
                <a:solidFill>
                  <a:srgbClr val="C00000"/>
                </a:solidFill>
                <a:latin typeface="Georgia"/>
                <a:cs typeface="Georgia"/>
              </a:rPr>
              <a:t>0.000035</a:t>
            </a:r>
            <a:r>
              <a:rPr sz="1800" spc="-85" dirty="0">
                <a:solidFill>
                  <a:srgbClr val="444444"/>
                </a:solidFill>
                <a:latin typeface="Georgia"/>
                <a:cs typeface="Georgia"/>
              </a:rPr>
              <a:t>.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444"/>
              </a:buClr>
              <a:buFont typeface="Arial MT"/>
              <a:buChar char="•"/>
            </a:pPr>
            <a:endParaRPr sz="1950">
              <a:latin typeface="Georgia"/>
              <a:cs typeface="Georgia"/>
            </a:endParaRPr>
          </a:p>
          <a:p>
            <a:pPr marL="298450" marR="5080" indent="-285750" algn="just">
              <a:lnSpc>
                <a:spcPct val="98900"/>
              </a:lnSpc>
              <a:buFont typeface="Arial MT"/>
              <a:buChar char="•"/>
              <a:tabLst>
                <a:tab pos="298450" algn="l"/>
              </a:tabLst>
            </a:pPr>
            <a:r>
              <a:rPr sz="1800" spc="30" dirty="0">
                <a:solidFill>
                  <a:srgbClr val="444444"/>
                </a:solidFill>
                <a:latin typeface="Georgia"/>
                <a:cs typeface="Georgia"/>
              </a:rPr>
              <a:t>At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this point, </a:t>
            </a:r>
            <a:r>
              <a:rPr sz="1800" spc="5" dirty="0">
                <a:solidFill>
                  <a:srgbClr val="444444"/>
                </a:solidFill>
                <a:latin typeface="Georgia"/>
                <a:cs typeface="Georgia"/>
              </a:rPr>
              <a:t>when we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feed </a:t>
            </a:r>
            <a:r>
              <a:rPr sz="1800" spc="-15" dirty="0">
                <a:solidFill>
                  <a:srgbClr val="444444"/>
                </a:solidFill>
                <a:latin typeface="Georgia"/>
                <a:cs typeface="Georgia"/>
              </a:rPr>
              <a:t>forward </a:t>
            </a:r>
            <a:r>
              <a:rPr sz="1800" spc="-70" dirty="0">
                <a:solidFill>
                  <a:srgbClr val="444444"/>
                </a:solidFill>
                <a:latin typeface="Georgia"/>
                <a:cs typeface="Georgia"/>
              </a:rPr>
              <a:t>0.05 </a:t>
            </a:r>
            <a:r>
              <a:rPr sz="1800" spc="-65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and </a:t>
            </a:r>
            <a:r>
              <a:rPr sz="1800" spc="15" dirty="0">
                <a:solidFill>
                  <a:srgbClr val="444444"/>
                </a:solidFill>
                <a:latin typeface="Georgia"/>
                <a:cs typeface="Georgia"/>
              </a:rPr>
              <a:t>0.1, </a:t>
            </a:r>
            <a:r>
              <a:rPr sz="1800" spc="25" dirty="0">
                <a:solidFill>
                  <a:srgbClr val="444444"/>
                </a:solidFill>
                <a:latin typeface="Georgia"/>
                <a:cs typeface="Georgia"/>
              </a:rPr>
              <a:t>the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two outputs </a:t>
            </a:r>
            <a:r>
              <a:rPr sz="1800" dirty="0">
                <a:solidFill>
                  <a:srgbClr val="444444"/>
                </a:solidFill>
                <a:latin typeface="Georgia"/>
                <a:cs typeface="Georgia"/>
              </a:rPr>
              <a:t>neurons </a:t>
            </a:r>
            <a:r>
              <a:rPr sz="1800" spc="10" dirty="0">
                <a:solidFill>
                  <a:srgbClr val="444444"/>
                </a:solidFill>
                <a:latin typeface="Georgia"/>
                <a:cs typeface="Georgia"/>
              </a:rPr>
              <a:t>generate </a:t>
            </a:r>
            <a:r>
              <a:rPr sz="1800" spc="-420" dirty="0">
                <a:solidFill>
                  <a:srgbClr val="444444"/>
                </a:solidFill>
                <a:latin typeface="Georgia"/>
                <a:cs typeface="Georgia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Georgia"/>
                <a:cs typeface="Georgia"/>
              </a:rPr>
              <a:t>0.0159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(vs </a:t>
            </a:r>
            <a:r>
              <a:rPr sz="1800" spc="-25" dirty="0">
                <a:solidFill>
                  <a:srgbClr val="C00000"/>
                </a:solidFill>
                <a:latin typeface="Georgia"/>
                <a:cs typeface="Georgia"/>
              </a:rPr>
              <a:t>0.01 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target) </a:t>
            </a:r>
            <a:r>
              <a:rPr sz="1800" spc="-10" dirty="0">
                <a:solidFill>
                  <a:srgbClr val="444444"/>
                </a:solidFill>
                <a:latin typeface="Georgia"/>
                <a:cs typeface="Georgia"/>
              </a:rPr>
              <a:t>and </a:t>
            </a:r>
            <a:r>
              <a:rPr sz="1800" spc="-85" dirty="0">
                <a:solidFill>
                  <a:srgbClr val="C00000"/>
                </a:solidFill>
                <a:latin typeface="Georgia"/>
                <a:cs typeface="Georgia"/>
              </a:rPr>
              <a:t>0.9840 </a:t>
            </a:r>
            <a:r>
              <a:rPr sz="1800" spc="-15" dirty="0">
                <a:solidFill>
                  <a:srgbClr val="C00000"/>
                </a:solidFill>
                <a:latin typeface="Georgia"/>
                <a:cs typeface="Georgia"/>
              </a:rPr>
              <a:t>(vs </a:t>
            </a:r>
            <a:r>
              <a:rPr sz="1800" spc="-65" dirty="0">
                <a:solidFill>
                  <a:srgbClr val="C00000"/>
                </a:solidFill>
                <a:latin typeface="Georgia"/>
                <a:cs typeface="Georgia"/>
              </a:rPr>
              <a:t>0.99 </a:t>
            </a:r>
            <a:r>
              <a:rPr sz="1800" spc="-60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C00000"/>
                </a:solidFill>
                <a:latin typeface="Georgia"/>
                <a:cs typeface="Georgia"/>
              </a:rPr>
              <a:t>target).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2400" y="1573961"/>
            <a:ext cx="3808209" cy="2954591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8816" y="910334"/>
            <a:ext cx="43624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55" dirty="0">
                <a:solidFill>
                  <a:srgbClr val="000000"/>
                </a:solidFill>
              </a:rPr>
              <a:t>Learning</a:t>
            </a:r>
            <a:r>
              <a:rPr sz="3700" spc="-35" dirty="0">
                <a:solidFill>
                  <a:srgbClr val="000000"/>
                </a:solidFill>
              </a:rPr>
              <a:t> </a:t>
            </a:r>
            <a:r>
              <a:rPr sz="3700" spc="55" dirty="0">
                <a:solidFill>
                  <a:srgbClr val="000000"/>
                </a:solidFill>
              </a:rPr>
              <a:t>Resources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1284185" y="2088387"/>
            <a:ext cx="6394450" cy="350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Slide</a:t>
            </a:r>
            <a:r>
              <a:rPr sz="16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 </a:t>
            </a: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credits:</a:t>
            </a:r>
            <a:r>
              <a:rPr sz="16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 </a:t>
            </a:r>
            <a:r>
              <a:rPr sz="16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MIT</a:t>
            </a:r>
            <a:r>
              <a:rPr sz="16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 </a:t>
            </a:r>
            <a:r>
              <a:rPr sz="16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Deeplearning:</a:t>
            </a:r>
            <a:r>
              <a:rPr sz="16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 </a:t>
            </a: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https://youtu.be/7sB052Pz0sQ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1650">
              <a:latin typeface="Arial MT"/>
              <a:cs typeface="Arial MT"/>
            </a:endParaRPr>
          </a:p>
          <a:p>
            <a:pPr marL="298450" marR="5080" indent="-285750">
              <a:lnSpc>
                <a:spcPts val="1900"/>
              </a:lnSpc>
              <a:spcBef>
                <a:spcPts val="5"/>
              </a:spcBef>
              <a:buClr>
                <a:srgbClr val="000000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https://mattmazur.com/2015/03/17/a-step-by-step-backpropagation- </a:t>
            </a:r>
            <a:r>
              <a:rPr sz="1600" spc="-4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example/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har char="•"/>
            </a:pPr>
            <a:endParaRPr sz="215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buClr>
                <a:srgbClr val="000000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https://cs231n.github.io/neural-networks-1/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har char="•"/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145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Arial MT"/>
                <a:cs typeface="Arial MT"/>
              </a:rPr>
              <a:t>https://cs231n.github.io/optimization-2/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195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292929"/>
                </a:solidFill>
                <a:latin typeface="Cambria"/>
                <a:cs typeface="Cambria"/>
              </a:rPr>
              <a:t>https://archive.nptel.ac.in/courses/106/106/106106184/</a:t>
            </a:r>
            <a:endParaRPr sz="16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har char="•"/>
            </a:pPr>
            <a:endParaRPr sz="1900">
              <a:latin typeface="Cambria"/>
              <a:cs typeface="Cambria"/>
            </a:endParaRPr>
          </a:p>
          <a:p>
            <a:pPr marL="298450" indent="-285750">
              <a:lnSpc>
                <a:spcPct val="100000"/>
              </a:lnSpc>
              <a:spcBef>
                <a:spcPts val="1255"/>
              </a:spcBef>
              <a:buClr>
                <a:srgbClr val="000000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https://</a:t>
            </a: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2"/>
              </a:rPr>
              <a:t>www.youtube.com/watch?v=wEoyxE0GP2M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F280-2B7D-347A-8309-3FF0841E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36DF4-520C-37F3-8739-AB05F7AA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72CF-944F-F131-26FD-25170B48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5175B-76DE-D0F8-AD01-EEFD6A598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2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CAD2-B160-9E54-4D5F-A165A2C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8A7C3-5F6B-A371-31F8-78BA2740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BA60-FD26-40AE-CEF3-D58F1E5B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D2FD7-087F-3ACF-5047-23B65B8D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AF60-C50E-55E9-C7E7-CF558B39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BA334-1125-5CAD-614F-958EDCA9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4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63E9-AA8B-D51B-6B4B-33DA9EABB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AE5CF-6AE2-51C5-B61A-4A4FA9C1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3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264A-0707-F18A-8E03-08297AB7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5A56B-82BE-17B0-A638-7C1AA48DC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5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270D-E311-E500-EA1A-D28E1EED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823" y="665989"/>
            <a:ext cx="6896353" cy="492443"/>
          </a:xfrm>
        </p:spPr>
        <p:txBody>
          <a:bodyPr/>
          <a:lstStyle/>
          <a:p>
            <a:r>
              <a:rPr lang="en-IN" dirty="0"/>
              <a:t>-1  to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237E4-E1CB-79C3-4813-3EC37517E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9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919" y="622808"/>
            <a:ext cx="44481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80" dirty="0">
                <a:solidFill>
                  <a:srgbClr val="000000"/>
                </a:solidFill>
              </a:rPr>
              <a:t>Perceptron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spc="180" dirty="0">
                <a:solidFill>
                  <a:srgbClr val="000000"/>
                </a:solidFill>
              </a:rPr>
              <a:t>-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90" dirty="0">
                <a:solidFill>
                  <a:srgbClr val="000000"/>
                </a:solidFill>
              </a:rPr>
              <a:t>simplified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4701" y="1805505"/>
            <a:ext cx="3293422" cy="5585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9463" y="2667901"/>
            <a:ext cx="6019533" cy="39659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4F6A-8704-6262-FD6C-1AED89A8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FDA31-857F-99C9-2BF4-B082C351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53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8DF6-43BE-1F5D-7350-867732FA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B6AD6-CFC1-E96A-09EC-6C12DAF4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2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1227-85BE-847E-AC40-C73B6E4C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4209A-A00D-7E04-D1A9-3FD91E01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90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0E0A-6322-9082-F709-5934CD9E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A7D84-9F15-ED37-BC8E-B6D06DDE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9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8743-BE0F-AB50-42D7-6AAC2107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BBD6C-FF41-B719-74A0-AE0B8F29C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6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2BB9-5A19-06CA-144A-B3349E94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DD3FD-42A8-2E44-CC99-A9EC2AD5E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95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9984" y="943356"/>
            <a:ext cx="36563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Activation</a:t>
            </a:r>
            <a:r>
              <a:rPr spc="-80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03965" y="65313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2178648"/>
            <a:ext cx="6832600" cy="38226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695" y="943356"/>
            <a:ext cx="44659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Activation</a:t>
            </a:r>
            <a:r>
              <a:rPr spc="-40" dirty="0"/>
              <a:t> </a:t>
            </a:r>
            <a:r>
              <a:rPr spc="-5" dirty="0"/>
              <a:t>Functions</a:t>
            </a:r>
            <a:r>
              <a:rPr spc="-40" dirty="0"/>
              <a:t> </a:t>
            </a:r>
            <a:r>
              <a:rPr spc="-10" dirty="0"/>
              <a:t>g(z)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8164" y="1800859"/>
            <a:ext cx="8357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 MT"/>
                <a:cs typeface="Arial MT"/>
              </a:rPr>
              <a:t>The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purpose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30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activation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functions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45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introduce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941100"/>
                </a:solidFill>
                <a:latin typeface="Arial MT"/>
                <a:cs typeface="Arial MT"/>
              </a:rPr>
              <a:t>non-linearities</a:t>
            </a:r>
            <a:r>
              <a:rPr sz="1800" spc="10" dirty="0">
                <a:solidFill>
                  <a:srgbClr val="941100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into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the </a:t>
            </a:r>
            <a:r>
              <a:rPr sz="1800" spc="20" dirty="0">
                <a:latin typeface="Arial MT"/>
                <a:cs typeface="Arial MT"/>
              </a:rPr>
              <a:t>network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196" y="3066693"/>
            <a:ext cx="2110627" cy="18730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6383" y="2998270"/>
            <a:ext cx="5095302" cy="25957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03965" y="65313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9984" y="943356"/>
            <a:ext cx="36563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Activation</a:t>
            </a:r>
            <a:r>
              <a:rPr spc="-80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03965" y="65313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14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61" y="1742738"/>
            <a:ext cx="8799870" cy="39033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Activation</a:t>
            </a:r>
            <a:r>
              <a:rPr spc="-40" dirty="0"/>
              <a:t> </a:t>
            </a:r>
            <a:r>
              <a:rPr spc="-5" dirty="0"/>
              <a:t>Function-</a:t>
            </a:r>
            <a:r>
              <a:rPr spc="-40" dirty="0"/>
              <a:t> </a:t>
            </a:r>
            <a:r>
              <a:rPr spc="-5" dirty="0"/>
              <a:t>Sigmoid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03965" y="65313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5281" y="1529695"/>
            <a:ext cx="8829040" cy="2311400"/>
            <a:chOff x="315281" y="1529695"/>
            <a:chExt cx="8829040" cy="2311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281" y="2183804"/>
              <a:ext cx="4276990" cy="13003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7799" y="1529695"/>
              <a:ext cx="5156200" cy="23113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23546" y="4344923"/>
            <a:ext cx="49295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3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problems:</a:t>
            </a:r>
            <a:endParaRPr sz="2000">
              <a:latin typeface="Arial MT"/>
              <a:cs typeface="Arial MT"/>
            </a:endParaRPr>
          </a:p>
          <a:p>
            <a:pPr marL="755650" indent="-285750">
              <a:lnSpc>
                <a:spcPct val="100000"/>
              </a:lnSpc>
              <a:buAutoNum type="arabicPeriod"/>
              <a:tabLst>
                <a:tab pos="755650" algn="l"/>
              </a:tabLst>
            </a:pP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Saturated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neurons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“kill”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gradients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8334" y="690371"/>
            <a:ext cx="3810635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39420">
              <a:lnSpc>
                <a:spcPts val="3790"/>
              </a:lnSpc>
              <a:spcBef>
                <a:spcPts val="250"/>
              </a:spcBef>
            </a:pPr>
            <a:r>
              <a:rPr spc="-10" dirty="0"/>
              <a:t>The Perceptron: </a:t>
            </a:r>
            <a:r>
              <a:rPr spc="-5" dirty="0"/>
              <a:t> </a:t>
            </a:r>
            <a:r>
              <a:rPr spc="-10" dirty="0"/>
              <a:t>Forward</a:t>
            </a:r>
            <a:r>
              <a:rPr spc="-60" dirty="0"/>
              <a:t> </a:t>
            </a:r>
            <a:r>
              <a:rPr spc="-10" dirty="0"/>
              <a:t>Propagation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8095" y="678917"/>
            <a:ext cx="8828405" cy="5205095"/>
            <a:chOff x="158095" y="678917"/>
            <a:chExt cx="8828405" cy="5205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095" y="1969152"/>
              <a:ext cx="6800086" cy="3914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8072" y="678917"/>
              <a:ext cx="2677831" cy="2216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Activation</a:t>
            </a:r>
            <a:r>
              <a:rPr spc="-40" dirty="0"/>
              <a:t> </a:t>
            </a:r>
            <a:r>
              <a:rPr spc="-5" dirty="0"/>
              <a:t>Function-</a:t>
            </a:r>
            <a:r>
              <a:rPr spc="-40" dirty="0"/>
              <a:t> </a:t>
            </a:r>
            <a:r>
              <a:rPr spc="-5" dirty="0"/>
              <a:t>Sigmoid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766" y="4623307"/>
            <a:ext cx="8533130" cy="2207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08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very undesirable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property of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sigmoid neuron </a:t>
            </a:r>
            <a:r>
              <a:rPr sz="1800" dirty="0">
                <a:latin typeface="Arial MT"/>
                <a:cs typeface="Arial MT"/>
              </a:rPr>
              <a:t>is </a:t>
            </a:r>
            <a:r>
              <a:rPr sz="1800" spc="-5" dirty="0">
                <a:latin typeface="Arial MT"/>
                <a:cs typeface="Arial MT"/>
              </a:rPr>
              <a:t>that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when the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neuron’s 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activation saturates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at either</a:t>
            </a:r>
            <a:r>
              <a:rPr sz="1800" spc="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tail</a:t>
            </a:r>
            <a:r>
              <a:rPr sz="1800" spc="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0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or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1,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gradient at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these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regions 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is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almost 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zero. </a:t>
            </a:r>
            <a:r>
              <a:rPr sz="1800" spc="-5" dirty="0">
                <a:latin typeface="Arial MT"/>
                <a:cs typeface="Arial MT"/>
              </a:rPr>
              <a:t>During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backpropagation, this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(local)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gradient</a:t>
            </a:r>
            <a:r>
              <a:rPr sz="1800" dirty="0">
                <a:latin typeface="Arial MT"/>
                <a:cs typeface="Arial MT"/>
              </a:rPr>
              <a:t> will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multiplied to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gradient of this gate’s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output 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whole objective. Therefore,</a:t>
            </a:r>
            <a:r>
              <a:rPr sz="1800" dirty="0">
                <a:latin typeface="Arial MT"/>
                <a:cs typeface="Arial MT"/>
              </a:rPr>
              <a:t> if</a:t>
            </a:r>
            <a:r>
              <a:rPr sz="1800" spc="-5" dirty="0">
                <a:latin typeface="Arial MT"/>
                <a:cs typeface="Arial MT"/>
              </a:rPr>
              <a:t> the local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gradient </a:t>
            </a:r>
            <a:r>
              <a:rPr sz="1800" dirty="0">
                <a:latin typeface="Arial MT"/>
                <a:cs typeface="Arial MT"/>
              </a:rPr>
              <a:t>is </a:t>
            </a:r>
            <a:r>
              <a:rPr sz="1800" spc="-5" dirty="0">
                <a:latin typeface="Arial MT"/>
                <a:cs typeface="Arial MT"/>
              </a:rPr>
              <a:t>very small,</a:t>
            </a:r>
            <a:r>
              <a:rPr sz="1800" dirty="0">
                <a:latin typeface="Arial MT"/>
                <a:cs typeface="Arial MT"/>
              </a:rPr>
              <a:t> it will </a:t>
            </a:r>
            <a:r>
              <a:rPr sz="1800" spc="-5" dirty="0">
                <a:latin typeface="Arial MT"/>
                <a:cs typeface="Arial MT"/>
              </a:rPr>
              <a:t>effectively</a:t>
            </a:r>
            <a:r>
              <a:rPr sz="1800" dirty="0">
                <a:latin typeface="Arial MT"/>
                <a:cs typeface="Arial MT"/>
              </a:rPr>
              <a:t> “kill”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gradient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almost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signal</a:t>
            </a:r>
            <a:r>
              <a:rPr sz="1800" dirty="0">
                <a:latin typeface="Arial MT"/>
                <a:cs typeface="Arial MT"/>
              </a:rPr>
              <a:t> will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flow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through the neuron to its weights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recursively to its data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16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5434" y="1613295"/>
            <a:ext cx="6111700" cy="25492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Activation</a:t>
            </a:r>
            <a:r>
              <a:rPr spc="-40" dirty="0"/>
              <a:t> </a:t>
            </a:r>
            <a:r>
              <a:rPr spc="-5" dirty="0"/>
              <a:t>Function-</a:t>
            </a:r>
            <a:r>
              <a:rPr spc="-40" dirty="0"/>
              <a:t> </a:t>
            </a:r>
            <a:r>
              <a:rPr spc="-5" dirty="0"/>
              <a:t>Sigmoid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03965" y="65313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17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5281" y="1529695"/>
            <a:ext cx="8829040" cy="2311400"/>
            <a:chOff x="315281" y="1529695"/>
            <a:chExt cx="8829040" cy="2311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281" y="2183804"/>
              <a:ext cx="4276990" cy="13003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7799" y="1529695"/>
              <a:ext cx="5156200" cy="23113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23546" y="4344923"/>
            <a:ext cx="50838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3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problems:</a:t>
            </a:r>
            <a:endParaRPr sz="2000">
              <a:latin typeface="Arial MT"/>
              <a:cs typeface="Arial MT"/>
            </a:endParaRPr>
          </a:p>
          <a:p>
            <a:pPr marL="755650" indent="-285750">
              <a:lnSpc>
                <a:spcPct val="100000"/>
              </a:lnSpc>
              <a:buAutoNum type="arabicPeriod"/>
              <a:tabLst>
                <a:tab pos="755650" algn="l"/>
              </a:tabLst>
            </a:pP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Saturated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neurons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“kill”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gradients</a:t>
            </a:r>
            <a:endParaRPr sz="2000">
              <a:latin typeface="Arial MT"/>
              <a:cs typeface="Arial MT"/>
            </a:endParaRPr>
          </a:p>
          <a:p>
            <a:pPr marL="755650" indent="-285750">
              <a:lnSpc>
                <a:spcPct val="100000"/>
              </a:lnSpc>
              <a:buAutoNum type="arabicPeriod"/>
              <a:tabLst>
                <a:tab pos="755650" algn="l"/>
              </a:tabLst>
            </a:pP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Sigmoid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outputs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0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zero-centered</a:t>
            </a:r>
            <a:endParaRPr sz="2000">
              <a:latin typeface="Arial MT"/>
              <a:cs typeface="Arial MT"/>
            </a:endParaRPr>
          </a:p>
          <a:p>
            <a:pPr marL="755650" indent="-285750">
              <a:lnSpc>
                <a:spcPct val="100000"/>
              </a:lnSpc>
              <a:buAutoNum type="arabicPeriod"/>
              <a:tabLst>
                <a:tab pos="755650" algn="l"/>
              </a:tabLst>
            </a:pP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exp()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0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bit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compute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expensive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5097" y="681227"/>
            <a:ext cx="44888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Activation</a:t>
            </a:r>
            <a:r>
              <a:rPr spc="-40" dirty="0"/>
              <a:t> </a:t>
            </a:r>
            <a:r>
              <a:rPr spc="-5" dirty="0"/>
              <a:t>Function-</a:t>
            </a:r>
            <a:r>
              <a:rPr spc="-40" dirty="0"/>
              <a:t> </a:t>
            </a:r>
            <a:r>
              <a:rPr spc="-10" dirty="0"/>
              <a:t>tanh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408" y="5327396"/>
            <a:ext cx="8419465" cy="1503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927735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Roboto"/>
                <a:cs typeface="Roboto"/>
              </a:rPr>
              <a:t>Like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the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sigmoid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10" dirty="0">
                <a:latin typeface="Roboto"/>
                <a:cs typeface="Roboto"/>
              </a:rPr>
              <a:t>neuíon,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its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activations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satuíate, </a:t>
            </a:r>
            <a:r>
              <a:rPr sz="1800" spc="-25" dirty="0">
                <a:latin typeface="Roboto"/>
                <a:cs typeface="Roboto"/>
              </a:rPr>
              <a:t>but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unlike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the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sigmoid </a:t>
            </a:r>
            <a:r>
              <a:rPr sz="1800" spc="-434" dirty="0">
                <a:latin typeface="Roboto"/>
                <a:cs typeface="Roboto"/>
              </a:rPr>
              <a:t> </a:t>
            </a:r>
            <a:r>
              <a:rPr sz="1800" spc="10" dirty="0">
                <a:latin typeface="Roboto"/>
                <a:cs typeface="Roboto"/>
              </a:rPr>
              <a:t>neuíon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its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output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is</a:t>
            </a:r>
            <a:r>
              <a:rPr sz="1800" spc="-5" dirty="0">
                <a:latin typeface="Roboto"/>
                <a:cs typeface="Roboto"/>
              </a:rPr>
              <a:t> zeío-centeíed.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90" dirty="0">
                <a:latin typeface="Roboto"/>
                <a:cs typeface="Roboto"/>
              </a:rPr>
              <a:t>ľheíefoíe,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in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10" dirty="0">
                <a:latin typeface="Roboto"/>
                <a:cs typeface="Roboto"/>
              </a:rPr>
              <a:t>píactice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the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i="1" spc="-55" dirty="0">
                <a:latin typeface="Roboto"/>
                <a:cs typeface="Roboto"/>
              </a:rPr>
              <a:t>tanh</a:t>
            </a:r>
            <a:r>
              <a:rPr sz="1800" i="1" spc="-10" dirty="0">
                <a:latin typeface="Roboto"/>
                <a:cs typeface="Roboto"/>
              </a:rPr>
              <a:t> </a:t>
            </a:r>
            <a:r>
              <a:rPr sz="1800" i="1" spc="-120" dirty="0">
                <a:latin typeface="Roboto"/>
                <a:cs typeface="Roboto"/>
              </a:rPr>
              <a:t>non- </a:t>
            </a:r>
            <a:r>
              <a:rPr sz="1800" i="1" spc="-114" dirty="0">
                <a:latin typeface="Roboto"/>
                <a:cs typeface="Roboto"/>
              </a:rPr>
              <a:t> </a:t>
            </a:r>
            <a:r>
              <a:rPr sz="1800" i="1" spc="-25" dirty="0">
                <a:latin typeface="Roboto"/>
                <a:cs typeface="Roboto"/>
              </a:rPr>
              <a:t>lineaíity</a:t>
            </a:r>
            <a:r>
              <a:rPr sz="1800" i="1" spc="-15" dirty="0">
                <a:latin typeface="Roboto"/>
                <a:cs typeface="Roboto"/>
              </a:rPr>
              <a:t> </a:t>
            </a:r>
            <a:r>
              <a:rPr sz="1800" i="1" spc="-35" dirty="0">
                <a:latin typeface="Roboto"/>
                <a:cs typeface="Roboto"/>
              </a:rPr>
              <a:t>is</a:t>
            </a:r>
            <a:r>
              <a:rPr sz="1800" i="1" spc="-15" dirty="0">
                <a:latin typeface="Roboto"/>
                <a:cs typeface="Roboto"/>
              </a:rPr>
              <a:t> </a:t>
            </a:r>
            <a:r>
              <a:rPr sz="1800" i="1" spc="-50" dirty="0">
                <a:latin typeface="Roboto"/>
                <a:cs typeface="Roboto"/>
              </a:rPr>
              <a:t>always</a:t>
            </a:r>
            <a:r>
              <a:rPr sz="1800" i="1" spc="-15" dirty="0">
                <a:latin typeface="Roboto"/>
                <a:cs typeface="Roboto"/>
              </a:rPr>
              <a:t> </a:t>
            </a:r>
            <a:r>
              <a:rPr sz="1800" i="1" spc="25" dirty="0">
                <a:latin typeface="Roboto"/>
                <a:cs typeface="Roboto"/>
              </a:rPr>
              <a:t>píefeííed</a:t>
            </a:r>
            <a:r>
              <a:rPr sz="1800" i="1" spc="-10" dirty="0">
                <a:latin typeface="Roboto"/>
                <a:cs typeface="Roboto"/>
              </a:rPr>
              <a:t> </a:t>
            </a:r>
            <a:r>
              <a:rPr sz="1800" i="1" spc="-35" dirty="0">
                <a:latin typeface="Roboto"/>
                <a:cs typeface="Roboto"/>
              </a:rPr>
              <a:t>to</a:t>
            </a:r>
            <a:r>
              <a:rPr sz="1800" i="1" spc="-10" dirty="0">
                <a:latin typeface="Roboto"/>
                <a:cs typeface="Roboto"/>
              </a:rPr>
              <a:t> </a:t>
            </a:r>
            <a:r>
              <a:rPr sz="1800" i="1" spc="-40" dirty="0">
                <a:latin typeface="Roboto"/>
                <a:cs typeface="Roboto"/>
              </a:rPr>
              <a:t>the</a:t>
            </a:r>
            <a:r>
              <a:rPr sz="1800" i="1" spc="-15" dirty="0">
                <a:latin typeface="Roboto"/>
                <a:cs typeface="Roboto"/>
              </a:rPr>
              <a:t> </a:t>
            </a:r>
            <a:r>
              <a:rPr sz="1800" i="1" spc="-40" dirty="0">
                <a:latin typeface="Roboto"/>
                <a:cs typeface="Roboto"/>
              </a:rPr>
              <a:t>sigmoid</a:t>
            </a:r>
            <a:r>
              <a:rPr sz="1800" i="1" spc="-10" dirty="0">
                <a:latin typeface="Roboto"/>
                <a:cs typeface="Roboto"/>
              </a:rPr>
              <a:t> </a:t>
            </a:r>
            <a:r>
              <a:rPr sz="1800" i="1" spc="-30" dirty="0">
                <a:latin typeface="Roboto"/>
                <a:cs typeface="Roboto"/>
              </a:rPr>
              <a:t>nonlineaíity.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Roboto"/>
              <a:cs typeface="Roboto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18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9305" y="2141050"/>
            <a:ext cx="4515704" cy="9130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995" y="1680210"/>
            <a:ext cx="3593520" cy="13304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3257" y="3703318"/>
            <a:ext cx="4533900" cy="12191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0479" y="681227"/>
            <a:ext cx="47371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Activation</a:t>
            </a:r>
            <a:r>
              <a:rPr spc="-50" dirty="0"/>
              <a:t> </a:t>
            </a:r>
            <a:r>
              <a:rPr spc="-5" dirty="0"/>
              <a:t>Function-</a:t>
            </a:r>
            <a:r>
              <a:rPr spc="-45" dirty="0"/>
              <a:t> </a:t>
            </a:r>
            <a:r>
              <a:rPr spc="-5" dirty="0"/>
              <a:t>ReLU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03965" y="65313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19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650" y="1671543"/>
            <a:ext cx="2298043" cy="22615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3319" y="2234831"/>
            <a:ext cx="4354001" cy="283491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19020" y="5461508"/>
            <a:ext cx="4486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latin typeface="Roboto"/>
                <a:cs typeface="Roboto"/>
              </a:rPr>
              <a:t>ľhe</a:t>
            </a:r>
            <a:r>
              <a:rPr sz="1800" spc="434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activation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is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simply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thíesholded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at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35" dirty="0">
                <a:latin typeface="Roboto"/>
                <a:cs typeface="Roboto"/>
              </a:rPr>
              <a:t>zeío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0479" y="681227"/>
            <a:ext cx="47371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Activation</a:t>
            </a:r>
            <a:r>
              <a:rPr spc="-50" dirty="0"/>
              <a:t> </a:t>
            </a:r>
            <a:r>
              <a:rPr spc="-5" dirty="0"/>
              <a:t>Function-</a:t>
            </a:r>
            <a:r>
              <a:rPr spc="-45" dirty="0"/>
              <a:t> </a:t>
            </a:r>
            <a:r>
              <a:rPr spc="-5" dirty="0"/>
              <a:t>ReLU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03965" y="65313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20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4505" y="1659971"/>
            <a:ext cx="1879686" cy="18498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7380" y="2888996"/>
            <a:ext cx="7531100" cy="277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Roboto"/>
                <a:cs typeface="Roboto"/>
              </a:rPr>
              <a:t>Not</a:t>
            </a:r>
            <a:r>
              <a:rPr sz="1800" spc="-20" dirty="0">
                <a:latin typeface="Roboto"/>
                <a:cs typeface="Roboto"/>
              </a:rPr>
              <a:t> </a:t>
            </a:r>
            <a:r>
              <a:rPr sz="1800" spc="-5" dirty="0">
                <a:latin typeface="Roboto"/>
                <a:cs typeface="Roboto"/>
              </a:rPr>
              <a:t>zeío-centeíed</a:t>
            </a:r>
            <a:r>
              <a:rPr sz="1800" spc="-25" dirty="0">
                <a:latin typeface="Roboto"/>
                <a:cs typeface="Roboto"/>
              </a:rPr>
              <a:t> output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750">
              <a:latin typeface="Roboto"/>
              <a:cs typeface="Roboto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25" dirty="0">
                <a:latin typeface="Roboto"/>
                <a:cs typeface="Roboto"/>
              </a:rPr>
              <a:t>ReLU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units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can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be </a:t>
            </a:r>
            <a:r>
              <a:rPr sz="1800" spc="15" dirty="0">
                <a:latin typeface="Roboto"/>
                <a:cs typeface="Roboto"/>
              </a:rPr>
              <a:t>fíagile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5" dirty="0">
                <a:latin typeface="Roboto"/>
                <a:cs typeface="Roboto"/>
              </a:rPr>
              <a:t>duíing </a:t>
            </a:r>
            <a:r>
              <a:rPr sz="1800" dirty="0">
                <a:latin typeface="Roboto"/>
                <a:cs typeface="Roboto"/>
              </a:rPr>
              <a:t>tíaining </a:t>
            </a:r>
            <a:r>
              <a:rPr sz="1800" spc="-20" dirty="0">
                <a:latin typeface="Roboto"/>
                <a:cs typeface="Roboto"/>
              </a:rPr>
              <a:t>and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can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“die”.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Roboto"/>
              <a:cs typeface="Roboto"/>
            </a:endParaRPr>
          </a:p>
          <a:p>
            <a:pPr marL="12700" marR="5080" indent="914400">
              <a:lnSpc>
                <a:spcPct val="100000"/>
              </a:lnSpc>
            </a:pPr>
            <a:r>
              <a:rPr sz="1800" spc="50" dirty="0">
                <a:latin typeface="Roboto"/>
                <a:cs typeface="Roboto"/>
              </a:rPr>
              <a:t>Foí </a:t>
            </a:r>
            <a:r>
              <a:rPr sz="1800" spc="-10" dirty="0">
                <a:latin typeface="Roboto"/>
                <a:cs typeface="Roboto"/>
              </a:rPr>
              <a:t>example, </a:t>
            </a:r>
            <a:r>
              <a:rPr sz="1800" spc="-15" dirty="0">
                <a:latin typeface="Roboto"/>
                <a:cs typeface="Roboto"/>
              </a:rPr>
              <a:t>a </a:t>
            </a:r>
            <a:r>
              <a:rPr sz="1800" spc="20" dirty="0">
                <a:latin typeface="Roboto"/>
                <a:cs typeface="Roboto"/>
              </a:rPr>
              <a:t>laíge </a:t>
            </a:r>
            <a:r>
              <a:rPr sz="1800" spc="5" dirty="0">
                <a:latin typeface="Roboto"/>
                <a:cs typeface="Roboto"/>
              </a:rPr>
              <a:t>gíadient </a:t>
            </a:r>
            <a:r>
              <a:rPr sz="1800" spc="-10" dirty="0">
                <a:latin typeface="Roboto"/>
                <a:cs typeface="Roboto"/>
              </a:rPr>
              <a:t>flowing </a:t>
            </a:r>
            <a:r>
              <a:rPr sz="1800" dirty="0">
                <a:latin typeface="Roboto"/>
                <a:cs typeface="Roboto"/>
              </a:rPr>
              <a:t>thíough </a:t>
            </a:r>
            <a:r>
              <a:rPr sz="1800" spc="-15" dirty="0">
                <a:latin typeface="Roboto"/>
                <a:cs typeface="Roboto"/>
              </a:rPr>
              <a:t>a </a:t>
            </a:r>
            <a:r>
              <a:rPr sz="1800" spc="-25" dirty="0">
                <a:latin typeface="Roboto"/>
                <a:cs typeface="Roboto"/>
              </a:rPr>
              <a:t>ReLU </a:t>
            </a:r>
            <a:r>
              <a:rPr sz="1800" spc="10" dirty="0">
                <a:latin typeface="Roboto"/>
                <a:cs typeface="Roboto"/>
              </a:rPr>
              <a:t>neuíon </a:t>
            </a:r>
            <a:r>
              <a:rPr sz="1800" spc="1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could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cause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the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weights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to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update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in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such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a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30" dirty="0">
                <a:latin typeface="Roboto"/>
                <a:cs typeface="Roboto"/>
              </a:rPr>
              <a:t>way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that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the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10" dirty="0">
                <a:latin typeface="Roboto"/>
                <a:cs typeface="Roboto"/>
              </a:rPr>
              <a:t>neuíon </a:t>
            </a:r>
            <a:r>
              <a:rPr sz="1800" spc="-20" dirty="0">
                <a:latin typeface="Roboto"/>
                <a:cs typeface="Roboto"/>
              </a:rPr>
              <a:t>will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20" dirty="0">
                <a:latin typeface="Roboto"/>
                <a:cs typeface="Roboto"/>
              </a:rPr>
              <a:t>neveí </a:t>
            </a:r>
            <a:r>
              <a:rPr sz="1800" spc="-434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activate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on</a:t>
            </a:r>
            <a:r>
              <a:rPr sz="1800" spc="15" dirty="0">
                <a:latin typeface="Roboto"/>
                <a:cs typeface="Roboto"/>
              </a:rPr>
              <a:t> </a:t>
            </a:r>
            <a:r>
              <a:rPr sz="1800" spc="-35" dirty="0">
                <a:latin typeface="Roboto"/>
                <a:cs typeface="Roboto"/>
              </a:rPr>
              <a:t>any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datapoint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again.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If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this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happens,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then</a:t>
            </a:r>
            <a:r>
              <a:rPr sz="1800" spc="1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the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5" dirty="0">
                <a:latin typeface="Roboto"/>
                <a:cs typeface="Roboto"/>
              </a:rPr>
              <a:t>gíadient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flowing 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thíough </a:t>
            </a:r>
            <a:r>
              <a:rPr sz="1800" spc="-20" dirty="0">
                <a:latin typeface="Roboto"/>
                <a:cs typeface="Roboto"/>
              </a:rPr>
              <a:t>the </a:t>
            </a:r>
            <a:r>
              <a:rPr sz="1800" spc="-25" dirty="0">
                <a:latin typeface="Roboto"/>
                <a:cs typeface="Roboto"/>
              </a:rPr>
              <a:t>unit </a:t>
            </a:r>
            <a:r>
              <a:rPr sz="1800" spc="-20" dirty="0">
                <a:latin typeface="Roboto"/>
                <a:cs typeface="Roboto"/>
              </a:rPr>
              <a:t>will </a:t>
            </a:r>
            <a:r>
              <a:rPr sz="1800" spc="40" dirty="0">
                <a:latin typeface="Roboto"/>
                <a:cs typeface="Roboto"/>
              </a:rPr>
              <a:t>foíeveí </a:t>
            </a:r>
            <a:r>
              <a:rPr sz="1800" dirty="0">
                <a:latin typeface="Roboto"/>
                <a:cs typeface="Roboto"/>
              </a:rPr>
              <a:t>be </a:t>
            </a:r>
            <a:r>
              <a:rPr sz="1800" spc="35" dirty="0">
                <a:latin typeface="Roboto"/>
                <a:cs typeface="Roboto"/>
              </a:rPr>
              <a:t>zeío </a:t>
            </a:r>
            <a:r>
              <a:rPr sz="1800" spc="45" dirty="0">
                <a:latin typeface="Roboto"/>
                <a:cs typeface="Roboto"/>
              </a:rPr>
              <a:t>fíom </a:t>
            </a:r>
            <a:r>
              <a:rPr sz="1800" spc="-25" dirty="0">
                <a:latin typeface="Roboto"/>
                <a:cs typeface="Roboto"/>
              </a:rPr>
              <a:t>that </a:t>
            </a:r>
            <a:r>
              <a:rPr sz="1800" spc="-15" dirty="0">
                <a:latin typeface="Roboto"/>
                <a:cs typeface="Roboto"/>
              </a:rPr>
              <a:t>point on. </a:t>
            </a:r>
            <a:r>
              <a:rPr sz="1800" spc="135" dirty="0">
                <a:latin typeface="Roboto"/>
                <a:cs typeface="Roboto"/>
              </a:rPr>
              <a:t>ľhat </a:t>
            </a:r>
            <a:r>
              <a:rPr sz="1800" spc="-15" dirty="0">
                <a:latin typeface="Roboto"/>
                <a:cs typeface="Roboto"/>
              </a:rPr>
              <a:t>is, </a:t>
            </a:r>
            <a:r>
              <a:rPr sz="1800" spc="-20" dirty="0">
                <a:latin typeface="Roboto"/>
                <a:cs typeface="Roboto"/>
              </a:rPr>
              <a:t>the </a:t>
            </a:r>
            <a:r>
              <a:rPr sz="1800" spc="-25" dirty="0">
                <a:latin typeface="Roboto"/>
                <a:cs typeface="Roboto"/>
              </a:rPr>
              <a:t>ReLU </a:t>
            </a:r>
            <a:r>
              <a:rPr sz="1800" spc="-2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units</a:t>
            </a:r>
            <a:r>
              <a:rPr sz="1800" spc="6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can</a:t>
            </a:r>
            <a:r>
              <a:rPr sz="1800" spc="70" dirty="0">
                <a:latin typeface="Roboto"/>
                <a:cs typeface="Roboto"/>
              </a:rPr>
              <a:t> </a:t>
            </a:r>
            <a:r>
              <a:rPr sz="1800" spc="25" dirty="0">
                <a:latin typeface="Roboto"/>
                <a:cs typeface="Roboto"/>
              </a:rPr>
              <a:t>iííeveísibly</a:t>
            </a:r>
            <a:r>
              <a:rPr sz="1800" spc="6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die</a:t>
            </a:r>
            <a:r>
              <a:rPr sz="1800" spc="60" dirty="0">
                <a:latin typeface="Roboto"/>
                <a:cs typeface="Roboto"/>
              </a:rPr>
              <a:t> </a:t>
            </a:r>
            <a:r>
              <a:rPr sz="1800" spc="5" dirty="0">
                <a:latin typeface="Roboto"/>
                <a:cs typeface="Roboto"/>
              </a:rPr>
              <a:t>duíing</a:t>
            </a:r>
            <a:r>
              <a:rPr sz="1800" spc="70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tíaining</a:t>
            </a:r>
            <a:r>
              <a:rPr sz="1800" spc="6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since</a:t>
            </a:r>
            <a:r>
              <a:rPr sz="1800" spc="60" dirty="0">
                <a:latin typeface="Roboto"/>
                <a:cs typeface="Roboto"/>
              </a:rPr>
              <a:t> </a:t>
            </a:r>
            <a:r>
              <a:rPr sz="1800" spc="-30" dirty="0">
                <a:latin typeface="Roboto"/>
                <a:cs typeface="Roboto"/>
              </a:rPr>
              <a:t>they</a:t>
            </a:r>
            <a:r>
              <a:rPr sz="1800" spc="6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can</a:t>
            </a:r>
            <a:r>
              <a:rPr sz="1800" spc="7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get</a:t>
            </a:r>
            <a:r>
              <a:rPr sz="1800" spc="6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knocked</a:t>
            </a:r>
            <a:r>
              <a:rPr sz="1800" spc="60" dirty="0">
                <a:latin typeface="Roboto"/>
                <a:cs typeface="Roboto"/>
              </a:rPr>
              <a:t> </a:t>
            </a:r>
            <a:r>
              <a:rPr sz="1800" spc="20" dirty="0">
                <a:latin typeface="Roboto"/>
                <a:cs typeface="Roboto"/>
              </a:rPr>
              <a:t>off </a:t>
            </a:r>
            <a:r>
              <a:rPr sz="1800" spc="2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the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data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manifold.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3166" y="681227"/>
            <a:ext cx="59321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Activation</a:t>
            </a:r>
            <a:r>
              <a:rPr spc="-35" dirty="0"/>
              <a:t> </a:t>
            </a:r>
            <a:r>
              <a:rPr spc="-5" dirty="0"/>
              <a:t>Function-</a:t>
            </a:r>
            <a:r>
              <a:rPr spc="-30" dirty="0"/>
              <a:t> </a:t>
            </a:r>
            <a:r>
              <a:rPr spc="-10" dirty="0"/>
              <a:t>Leaky</a:t>
            </a:r>
            <a:r>
              <a:rPr spc="-25" dirty="0"/>
              <a:t> </a:t>
            </a:r>
            <a:r>
              <a:rPr spc="-5" dirty="0"/>
              <a:t>ReLU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03965" y="65313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21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801" y="1782827"/>
            <a:ext cx="3876165" cy="11885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1111" y="1760748"/>
            <a:ext cx="3567308" cy="141750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1720" y="3227323"/>
            <a:ext cx="7163434" cy="1951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Roboto"/>
                <a:cs typeface="Roboto"/>
              </a:rPr>
              <a:t>Leaky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ReLUs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50" dirty="0">
                <a:latin typeface="Roboto"/>
                <a:cs typeface="Roboto"/>
              </a:rPr>
              <a:t>aíe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5" dirty="0">
                <a:latin typeface="Roboto"/>
                <a:cs typeface="Roboto"/>
              </a:rPr>
              <a:t>one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attempt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to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5" dirty="0">
                <a:latin typeface="Roboto"/>
                <a:cs typeface="Roboto"/>
              </a:rPr>
              <a:t>fix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the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35" dirty="0">
                <a:latin typeface="Roboto"/>
                <a:cs typeface="Roboto"/>
              </a:rPr>
              <a:t>“dying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-30" dirty="0">
                <a:latin typeface="Roboto"/>
                <a:cs typeface="Roboto"/>
              </a:rPr>
              <a:t>ReLU”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10" dirty="0">
                <a:latin typeface="Roboto"/>
                <a:cs typeface="Roboto"/>
              </a:rPr>
              <a:t>píoblem.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Roboto"/>
              <a:cs typeface="Roboto"/>
            </a:endParaRPr>
          </a:p>
          <a:p>
            <a:pPr marL="12700" marR="5080">
              <a:lnSpc>
                <a:spcPct val="102200"/>
              </a:lnSpc>
            </a:pPr>
            <a:r>
              <a:rPr sz="1800" spc="-15" dirty="0">
                <a:latin typeface="Roboto"/>
                <a:cs typeface="Roboto"/>
              </a:rPr>
              <a:t>Instead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15" dirty="0">
                <a:latin typeface="Roboto"/>
                <a:cs typeface="Roboto"/>
              </a:rPr>
              <a:t>of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the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function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being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35" dirty="0">
                <a:latin typeface="Roboto"/>
                <a:cs typeface="Roboto"/>
              </a:rPr>
              <a:t>zeío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when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x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&lt;</a:t>
            </a:r>
            <a:r>
              <a:rPr sz="1800" spc="-5" dirty="0">
                <a:latin typeface="Roboto"/>
                <a:cs typeface="Roboto"/>
              </a:rPr>
              <a:t> 0,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a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leaky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25" dirty="0">
                <a:latin typeface="Roboto"/>
                <a:cs typeface="Roboto"/>
              </a:rPr>
              <a:t>ReLU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will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instead </a:t>
            </a:r>
            <a:r>
              <a:rPr sz="1800" spc="-434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have</a:t>
            </a:r>
            <a:r>
              <a:rPr sz="1800" spc="-10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a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small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positive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10" dirty="0">
                <a:latin typeface="Roboto"/>
                <a:cs typeface="Roboto"/>
              </a:rPr>
              <a:t>slope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15" dirty="0">
                <a:latin typeface="Roboto"/>
                <a:cs typeface="Roboto"/>
              </a:rPr>
              <a:t>(of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spc="-5" dirty="0">
                <a:latin typeface="Roboto"/>
                <a:cs typeface="Roboto"/>
              </a:rPr>
              <a:t>0.01, </a:t>
            </a:r>
            <a:r>
              <a:rPr sz="1800" spc="75" dirty="0">
                <a:latin typeface="Roboto"/>
                <a:cs typeface="Roboto"/>
              </a:rPr>
              <a:t>oí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-5" dirty="0">
                <a:latin typeface="Roboto"/>
                <a:cs typeface="Roboto"/>
              </a:rPr>
              <a:t>so).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Roboto"/>
              <a:cs typeface="Roboto"/>
            </a:endParaRPr>
          </a:p>
          <a:p>
            <a:pPr marL="12700" marR="42545">
              <a:lnSpc>
                <a:spcPts val="2110"/>
              </a:lnSpc>
            </a:pPr>
            <a:r>
              <a:rPr sz="1800" spc="-5" dirty="0">
                <a:latin typeface="Arial MT"/>
                <a:cs typeface="Arial MT"/>
              </a:rPr>
              <a:t>The slope </a:t>
            </a:r>
            <a:r>
              <a:rPr sz="1800" dirty="0">
                <a:latin typeface="Arial MT"/>
                <a:cs typeface="Arial MT"/>
              </a:rPr>
              <a:t>in </a:t>
            </a:r>
            <a:r>
              <a:rPr sz="1800" spc="-5" dirty="0">
                <a:latin typeface="Arial MT"/>
                <a:cs typeface="Arial MT"/>
              </a:rPr>
              <a:t>the negative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region can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also 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made into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parameter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neuron, as seen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PReLU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neurons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6605" y="5410561"/>
            <a:ext cx="3170788" cy="12157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846" y="702942"/>
            <a:ext cx="7188834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/>
              <a:t>Activation</a:t>
            </a:r>
            <a:r>
              <a:rPr sz="2200" dirty="0"/>
              <a:t> </a:t>
            </a:r>
            <a:r>
              <a:rPr sz="2200" spc="-5" dirty="0"/>
              <a:t>Function-</a:t>
            </a:r>
            <a:r>
              <a:rPr sz="2200" dirty="0"/>
              <a:t> </a:t>
            </a:r>
            <a:r>
              <a:rPr sz="3825" spc="112" baseline="1089" dirty="0">
                <a:solidFill>
                  <a:srgbClr val="000000"/>
                </a:solidFill>
              </a:rPr>
              <a:t>Exponential</a:t>
            </a:r>
            <a:r>
              <a:rPr sz="3825" spc="22" baseline="1089" dirty="0">
                <a:solidFill>
                  <a:srgbClr val="000000"/>
                </a:solidFill>
              </a:rPr>
              <a:t> </a:t>
            </a:r>
            <a:r>
              <a:rPr sz="3825" spc="82" baseline="1089" dirty="0">
                <a:solidFill>
                  <a:srgbClr val="000000"/>
                </a:solidFill>
              </a:rPr>
              <a:t>Linear</a:t>
            </a:r>
            <a:r>
              <a:rPr sz="3825" spc="15" baseline="1089" dirty="0">
                <a:solidFill>
                  <a:srgbClr val="000000"/>
                </a:solidFill>
              </a:rPr>
              <a:t> </a:t>
            </a:r>
            <a:r>
              <a:rPr sz="3825" spc="112" baseline="1089" dirty="0">
                <a:solidFill>
                  <a:srgbClr val="000000"/>
                </a:solidFill>
              </a:rPr>
              <a:t>Units</a:t>
            </a:r>
            <a:r>
              <a:rPr sz="3825" spc="30" baseline="1089" dirty="0">
                <a:solidFill>
                  <a:srgbClr val="000000"/>
                </a:solidFill>
              </a:rPr>
              <a:t> </a:t>
            </a:r>
            <a:r>
              <a:rPr sz="3825" spc="-67" baseline="1089" dirty="0">
                <a:solidFill>
                  <a:srgbClr val="000000"/>
                </a:solidFill>
              </a:rPr>
              <a:t>(ELU)</a:t>
            </a:r>
            <a:endParaRPr sz="3825" baseline="1089"/>
          </a:p>
        </p:txBody>
      </p:sp>
      <p:sp>
        <p:nvSpPr>
          <p:cNvPr id="3" name="object 3"/>
          <p:cNvSpPr txBox="1"/>
          <p:nvPr/>
        </p:nvSpPr>
        <p:spPr>
          <a:xfrm>
            <a:off x="8903965" y="653135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22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031" y="1726658"/>
            <a:ext cx="8724494" cy="321620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1578355"/>
            <a:ext cx="4693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Generalizes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ReLU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its leaky version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2949955"/>
            <a:ext cx="7919084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Both ReLU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Leaky ReLU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special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case of this form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8450" marR="42545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The Maxout neuron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therefore enjoys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benefits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ReLU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unit (linear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regime 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operation,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saturation)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its drawbacks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(dying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ReLU).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800">
              <a:latin typeface="Arial MT"/>
              <a:cs typeface="Arial MT"/>
            </a:endParaRPr>
          </a:p>
          <a:p>
            <a:pPr marL="298450" marR="5080" indent="-285750">
              <a:lnSpc>
                <a:spcPct val="101099"/>
              </a:lnSpc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However, unlike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neurons</a:t>
            </a:r>
            <a:r>
              <a:rPr sz="1800" dirty="0">
                <a:latin typeface="Arial MT"/>
                <a:cs typeface="Arial MT"/>
              </a:rPr>
              <a:t> it</a:t>
            </a:r>
            <a:r>
              <a:rPr sz="1800" spc="-5" dirty="0">
                <a:latin typeface="Arial MT"/>
                <a:cs typeface="Arial MT"/>
              </a:rPr>
              <a:t> doubles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parameters for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every single neuron, leading to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high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total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parameters.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3484" y="845819"/>
            <a:ext cx="1507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Roboto"/>
                <a:cs typeface="Roboto"/>
              </a:rPr>
              <a:t>Ma</a:t>
            </a:r>
            <a:r>
              <a:rPr b="1" spc="-15" dirty="0">
                <a:solidFill>
                  <a:srgbClr val="000000"/>
                </a:solidFill>
                <a:latin typeface="Roboto"/>
                <a:cs typeface="Roboto"/>
              </a:rPr>
              <a:t>x</a:t>
            </a:r>
            <a:r>
              <a:rPr b="1" spc="5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r>
              <a:rPr b="1" spc="-20" dirty="0">
                <a:solidFill>
                  <a:srgbClr val="000000"/>
                </a:solidFill>
                <a:latin typeface="Roboto"/>
                <a:cs typeface="Roboto"/>
              </a:rPr>
              <a:t>u</a:t>
            </a:r>
            <a:r>
              <a:rPr b="1" spc="-30" dirty="0">
                <a:solidFill>
                  <a:srgbClr val="000000"/>
                </a:solidFill>
                <a:latin typeface="Roboto"/>
                <a:cs typeface="Roboto"/>
              </a:rPr>
              <a:t>t</a:t>
            </a:r>
            <a:r>
              <a:rPr spc="-15" dirty="0">
                <a:solidFill>
                  <a:srgbClr val="000000"/>
                </a:solidFill>
                <a:latin typeface="Roboto"/>
                <a:cs typeface="Roboto"/>
              </a:rPr>
              <a:t>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629" y="2270712"/>
            <a:ext cx="7695540" cy="4803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E7D5-EDB0-B886-BC79-32016668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823" y="665989"/>
            <a:ext cx="6896353" cy="984885"/>
          </a:xfrm>
        </p:spPr>
        <p:txBody>
          <a:bodyPr/>
          <a:lstStyle/>
          <a:p>
            <a:r>
              <a:rPr lang="en-IN" dirty="0"/>
              <a:t>https://www.youtube.com/watch?v=icZItWxw7AI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38E4-CF76-E6D2-E4EE-81122E36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1EFF2-A92C-14AE-F0B7-EF6C43039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6" b="13126"/>
          <a:stretch/>
        </p:blipFill>
        <p:spPr>
          <a:xfrm>
            <a:off x="152940" y="1018031"/>
            <a:ext cx="8686260" cy="446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8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3504" y="3474211"/>
            <a:ext cx="4128135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Use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5751C"/>
                </a:solidFill>
                <a:latin typeface="Arial MT"/>
                <a:cs typeface="Arial MT"/>
              </a:rPr>
              <a:t>ReLU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35"/>
              </a:lnSpc>
              <a:spcBef>
                <a:spcPts val="4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careful with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your learning rates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35"/>
              </a:lnSpc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Try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BC8E00"/>
                </a:solidFill>
                <a:latin typeface="Arial MT"/>
                <a:cs typeface="Arial MT"/>
              </a:rPr>
              <a:t>Leaky</a:t>
            </a:r>
            <a:r>
              <a:rPr sz="1800" spc="-15" dirty="0">
                <a:solidFill>
                  <a:srgbClr val="BC8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BC8E00"/>
                </a:solidFill>
                <a:latin typeface="Arial MT"/>
                <a:cs typeface="Arial MT"/>
              </a:rPr>
              <a:t>ReLU</a:t>
            </a:r>
            <a:r>
              <a:rPr sz="1800" spc="-10" dirty="0">
                <a:solidFill>
                  <a:srgbClr val="BC8E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BC8E00"/>
                </a:solidFill>
                <a:latin typeface="Arial MT"/>
                <a:cs typeface="Arial MT"/>
              </a:rPr>
              <a:t>/</a:t>
            </a:r>
            <a:r>
              <a:rPr sz="1800" spc="-10" dirty="0">
                <a:solidFill>
                  <a:srgbClr val="BC8E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BC8E00"/>
                </a:solidFill>
                <a:latin typeface="Arial MT"/>
                <a:cs typeface="Arial MT"/>
              </a:rPr>
              <a:t>Maxout</a:t>
            </a:r>
            <a:r>
              <a:rPr sz="1800" spc="-15" dirty="0">
                <a:solidFill>
                  <a:srgbClr val="BC8E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BC8E00"/>
                </a:solidFill>
                <a:latin typeface="Arial MT"/>
                <a:cs typeface="Arial MT"/>
              </a:rPr>
              <a:t>/</a:t>
            </a:r>
            <a:r>
              <a:rPr sz="1800" spc="-5" dirty="0">
                <a:solidFill>
                  <a:srgbClr val="BC8E00"/>
                </a:solidFill>
                <a:latin typeface="Arial MT"/>
                <a:cs typeface="Arial MT"/>
              </a:rPr>
              <a:t> ELU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Try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tanh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don’t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expect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much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50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Don’t</a:t>
            </a:r>
            <a:r>
              <a:rPr sz="18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use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sigmoid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6112" y="652584"/>
            <a:ext cx="3490302" cy="23208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719" y="663955"/>
            <a:ext cx="36328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907415" marR="5080" indent="-895350">
              <a:lnSpc>
                <a:spcPts val="2090"/>
              </a:lnSpc>
              <a:spcBef>
                <a:spcPts val="225"/>
              </a:spcBef>
            </a:pPr>
            <a:r>
              <a:rPr sz="1800" spc="-5" dirty="0"/>
              <a:t>Proof of convergence of Perceptron </a:t>
            </a:r>
            <a:r>
              <a:rPr sz="1800" spc="-490" dirty="0"/>
              <a:t> </a:t>
            </a:r>
            <a:r>
              <a:rPr sz="1800" spc="-5" dirty="0"/>
              <a:t>learning</a:t>
            </a:r>
            <a:r>
              <a:rPr sz="1800" spc="-10" dirty="0"/>
              <a:t> </a:t>
            </a:r>
            <a:r>
              <a:rPr sz="1800" spc="-5" dirty="0"/>
              <a:t>algorithm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1079200" y="1785620"/>
            <a:ext cx="6858634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Perceptron</a:t>
            </a:r>
            <a:r>
              <a:rPr sz="18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Convergence</a:t>
            </a:r>
            <a:r>
              <a:rPr sz="18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Theorem: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finite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set 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linearly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separable labeled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examples,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0"/>
              </a:spcBef>
            </a:pPr>
            <a:r>
              <a:rPr sz="1800" spc="-5" dirty="0">
                <a:latin typeface="Arial MT"/>
                <a:cs typeface="Arial MT"/>
              </a:rPr>
              <a:t>Perceptron Learning Algorithm</a:t>
            </a:r>
            <a:r>
              <a:rPr sz="1800" dirty="0">
                <a:latin typeface="Arial MT"/>
                <a:cs typeface="Arial MT"/>
              </a:rPr>
              <a:t> will </a:t>
            </a:r>
            <a:r>
              <a:rPr sz="1800" spc="-5" dirty="0">
                <a:latin typeface="Arial MT"/>
                <a:cs typeface="Arial MT"/>
              </a:rPr>
              <a:t>halt after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5" dirty="0">
                <a:latin typeface="Arial MT"/>
                <a:cs typeface="Arial MT"/>
              </a:rPr>
              <a:t> finite 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iterations. In other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words, after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finite 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iterations, the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algorithm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yields</a:t>
            </a:r>
            <a:r>
              <a:rPr sz="1800" dirty="0">
                <a:latin typeface="Arial MT"/>
                <a:cs typeface="Arial MT"/>
              </a:rPr>
              <a:t> a </a:t>
            </a:r>
            <a:r>
              <a:rPr sz="1800" spc="-5" dirty="0">
                <a:latin typeface="Arial MT"/>
                <a:cs typeface="Arial MT"/>
              </a:rPr>
              <a:t>vector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classifies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perfectly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examples.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8374" y="3495420"/>
            <a:ext cx="4934143" cy="301503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51" y="625383"/>
            <a:ext cx="6254033" cy="602076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9521" y="910335"/>
            <a:ext cx="2344420" cy="1162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213995">
              <a:lnSpc>
                <a:spcPct val="101600"/>
              </a:lnSpc>
              <a:spcBef>
                <a:spcPts val="25"/>
              </a:spcBef>
            </a:pPr>
            <a:r>
              <a:rPr sz="3700" spc="55" dirty="0">
                <a:solidFill>
                  <a:srgbClr val="000000"/>
                </a:solidFill>
              </a:rPr>
              <a:t>Learning </a:t>
            </a:r>
            <a:r>
              <a:rPr sz="3700" spc="60" dirty="0">
                <a:solidFill>
                  <a:srgbClr val="000000"/>
                </a:solidFill>
              </a:rPr>
              <a:t> </a:t>
            </a:r>
            <a:r>
              <a:rPr sz="3700" spc="-50" dirty="0">
                <a:solidFill>
                  <a:srgbClr val="000000"/>
                </a:solidFill>
              </a:rPr>
              <a:t>R</a:t>
            </a:r>
            <a:r>
              <a:rPr sz="3700" spc="-25" dirty="0">
                <a:solidFill>
                  <a:srgbClr val="000000"/>
                </a:solidFill>
              </a:rPr>
              <a:t>e</a:t>
            </a:r>
            <a:r>
              <a:rPr sz="3700" spc="75" dirty="0">
                <a:solidFill>
                  <a:srgbClr val="000000"/>
                </a:solidFill>
              </a:rPr>
              <a:t>s</a:t>
            </a:r>
            <a:r>
              <a:rPr sz="3700" spc="140" dirty="0">
                <a:solidFill>
                  <a:srgbClr val="000000"/>
                </a:solidFill>
              </a:rPr>
              <a:t>o</a:t>
            </a:r>
            <a:r>
              <a:rPr sz="3700" spc="65" dirty="0">
                <a:solidFill>
                  <a:srgbClr val="000000"/>
                </a:solidFill>
              </a:rPr>
              <a:t>ur</a:t>
            </a:r>
            <a:r>
              <a:rPr sz="3700" spc="210" dirty="0">
                <a:solidFill>
                  <a:srgbClr val="000000"/>
                </a:solidFill>
              </a:rPr>
              <a:t>c</a:t>
            </a:r>
            <a:r>
              <a:rPr sz="3700" dirty="0">
                <a:solidFill>
                  <a:srgbClr val="000000"/>
                </a:solidFill>
              </a:rPr>
              <a:t>e</a:t>
            </a:r>
            <a:r>
              <a:rPr sz="3700" spc="70" dirty="0">
                <a:solidFill>
                  <a:srgbClr val="000000"/>
                </a:solidFill>
              </a:rPr>
              <a:t>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639316" y="2478532"/>
            <a:ext cx="4924425" cy="2657779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85"/>
              </a:spcBef>
              <a:buClr>
                <a:srgbClr val="000000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https://cs231n.github.io/neural-networks-1/</a:t>
            </a:r>
            <a:endParaRPr sz="1600" dirty="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890"/>
              </a:spcBef>
              <a:buClr>
                <a:srgbClr val="000000"/>
              </a:buClr>
              <a:buChar char="•"/>
              <a:tabLst>
                <a:tab pos="297815" algn="l"/>
                <a:tab pos="298450" algn="l"/>
              </a:tabLst>
            </a:pP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https://</a:t>
            </a: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2"/>
              </a:rPr>
              <a:t>www.youtube.com/watch?v=wEoyxE0GP2M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12700" marR="494030">
              <a:lnSpc>
                <a:spcPct val="100000"/>
              </a:lnSpc>
              <a:spcBef>
                <a:spcPts val="1195"/>
              </a:spcBef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Arial MT"/>
                <a:cs typeface="Arial MT"/>
              </a:rPr>
              <a:t>Deep Learning(CS7015)- NPTEL-IITMadras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https://</a:t>
            </a: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www.youtube.com/watch?v=6XhSJbfT1pk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750" dirty="0">
              <a:latin typeface="Arial MT"/>
              <a:cs typeface="Arial MT"/>
            </a:endParaRPr>
          </a:p>
          <a:p>
            <a:pPr marL="12700" marR="414655">
              <a:lnSpc>
                <a:spcPts val="1900"/>
              </a:lnSpc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latin typeface="Arial MT"/>
                <a:cs typeface="Arial MT"/>
              </a:rPr>
              <a:t>MIT </a:t>
            </a:r>
            <a:r>
              <a:rPr sz="1600" spc="-5" dirty="0">
                <a:latin typeface="Arial MT"/>
                <a:cs typeface="Arial MT"/>
              </a:rPr>
              <a:t>Introduction </a:t>
            </a:r>
            <a:r>
              <a:rPr sz="1600" dirty="0">
                <a:latin typeface="Arial MT"/>
                <a:cs typeface="Arial MT"/>
              </a:rPr>
              <a:t>to </a:t>
            </a:r>
            <a:r>
              <a:rPr sz="1600" spc="-5" dirty="0">
                <a:latin typeface="Arial MT"/>
                <a:cs typeface="Arial MT"/>
              </a:rPr>
              <a:t>Deep Learning </a:t>
            </a:r>
            <a:r>
              <a:rPr sz="1600" dirty="0">
                <a:latin typeface="Arial MT"/>
                <a:cs typeface="Arial MT"/>
              </a:rPr>
              <a:t>| </a:t>
            </a:r>
            <a:r>
              <a:rPr sz="1600" spc="-5" dirty="0">
                <a:latin typeface="Arial MT"/>
                <a:cs typeface="Arial MT"/>
              </a:rPr>
              <a:t>6.S191 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4"/>
              </a:rPr>
              <a:t>https://www.youtube.com/watch?v=7sB052Pz0sQ</a:t>
            </a:r>
            <a:endParaRPr lang="en-IN" sz="1600" u="sng" spc="-5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Arial MT"/>
              <a:cs typeface="Arial MT"/>
            </a:endParaRPr>
          </a:p>
          <a:p>
            <a:pPr marL="12700" marR="414655">
              <a:lnSpc>
                <a:spcPts val="19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IN" sz="1600" dirty="0">
                <a:latin typeface="Arial MT"/>
                <a:cs typeface="Arial MT"/>
              </a:rPr>
              <a:t>https://www.youtube.com/watch?v=icZItWxw7AI</a:t>
            </a:r>
            <a:endParaRPr sz="1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919" y="622808"/>
            <a:ext cx="44481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80" dirty="0">
                <a:solidFill>
                  <a:srgbClr val="000000"/>
                </a:solidFill>
              </a:rPr>
              <a:t>Perceptron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spc="180" dirty="0">
                <a:solidFill>
                  <a:srgbClr val="000000"/>
                </a:solidFill>
              </a:rPr>
              <a:t>-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90" dirty="0">
                <a:solidFill>
                  <a:srgbClr val="000000"/>
                </a:solidFill>
              </a:rPr>
              <a:t>simplified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6488" y="2384154"/>
            <a:ext cx="4933708" cy="336042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3485" y="797558"/>
            <a:ext cx="52768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20" dirty="0">
                <a:solidFill>
                  <a:srgbClr val="000000"/>
                </a:solidFill>
              </a:rPr>
              <a:t>Multi</a:t>
            </a:r>
            <a:r>
              <a:rPr sz="3700" spc="-45" dirty="0">
                <a:solidFill>
                  <a:srgbClr val="000000"/>
                </a:solidFill>
              </a:rPr>
              <a:t> </a:t>
            </a:r>
            <a:r>
              <a:rPr sz="3700" spc="110" dirty="0">
                <a:solidFill>
                  <a:srgbClr val="000000"/>
                </a:solidFill>
              </a:rPr>
              <a:t>Output</a:t>
            </a:r>
            <a:r>
              <a:rPr sz="3700" spc="-30" dirty="0">
                <a:solidFill>
                  <a:srgbClr val="000000"/>
                </a:solidFill>
              </a:rPr>
              <a:t> </a:t>
            </a:r>
            <a:r>
              <a:rPr sz="3700" spc="95" dirty="0">
                <a:solidFill>
                  <a:srgbClr val="000000"/>
                </a:solidFill>
              </a:rPr>
              <a:t>Perceptron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785" y="1788985"/>
            <a:ext cx="6464300" cy="467359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396" y="1872226"/>
            <a:ext cx="8169478" cy="41197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539" y="745236"/>
            <a:ext cx="5530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Single</a:t>
            </a:r>
            <a:r>
              <a:rPr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Layer</a:t>
            </a:r>
            <a:r>
              <a:rPr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Neural</a:t>
            </a:r>
            <a:r>
              <a:rPr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Network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39" y="745236"/>
            <a:ext cx="5530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Single</a:t>
            </a:r>
            <a:r>
              <a:rPr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Layer</a:t>
            </a:r>
            <a:r>
              <a:rPr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Neural</a:t>
            </a:r>
            <a:r>
              <a:rPr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Network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4553" y="1310920"/>
            <a:ext cx="6590728" cy="49609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3250" y="910334"/>
            <a:ext cx="6035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40" dirty="0">
                <a:solidFill>
                  <a:srgbClr val="000000"/>
                </a:solidFill>
              </a:rPr>
              <a:t>Single</a:t>
            </a:r>
            <a:r>
              <a:rPr sz="3700" spc="-15" dirty="0">
                <a:solidFill>
                  <a:srgbClr val="000000"/>
                </a:solidFill>
              </a:rPr>
              <a:t> </a:t>
            </a:r>
            <a:r>
              <a:rPr sz="3700" spc="40" dirty="0">
                <a:solidFill>
                  <a:srgbClr val="000000"/>
                </a:solidFill>
              </a:rPr>
              <a:t>layer</a:t>
            </a:r>
            <a:r>
              <a:rPr sz="3700" spc="-20" dirty="0">
                <a:solidFill>
                  <a:srgbClr val="000000"/>
                </a:solidFill>
              </a:rPr>
              <a:t> </a:t>
            </a:r>
            <a:r>
              <a:rPr sz="3700" spc="30" dirty="0">
                <a:solidFill>
                  <a:srgbClr val="000000"/>
                </a:solidFill>
              </a:rPr>
              <a:t>Neural</a:t>
            </a:r>
            <a:r>
              <a:rPr sz="3700" spc="-20" dirty="0">
                <a:solidFill>
                  <a:srgbClr val="000000"/>
                </a:solidFill>
              </a:rPr>
              <a:t> </a:t>
            </a:r>
            <a:r>
              <a:rPr sz="3700" spc="105" dirty="0">
                <a:solidFill>
                  <a:srgbClr val="000000"/>
                </a:solidFill>
              </a:rPr>
              <a:t>Network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294" y="2086444"/>
            <a:ext cx="4180433" cy="37866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30347" y="2529332"/>
            <a:ext cx="2393315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W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spc="-95" dirty="0">
                <a:latin typeface="Arial MT"/>
                <a:cs typeface="Arial MT"/>
              </a:rPr>
              <a:t>(1)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W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spc="-95" dirty="0">
                <a:latin typeface="Arial MT"/>
                <a:cs typeface="Arial MT"/>
              </a:rPr>
              <a:t>(2)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5749" y="3352800"/>
            <a:ext cx="41338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75" dirty="0">
                <a:latin typeface="Arial"/>
                <a:cs typeface="Arial"/>
              </a:rPr>
              <a:t>y</a:t>
            </a:r>
            <a:r>
              <a:rPr sz="1000" i="1" spc="-75" dirty="0">
                <a:latin typeface="Arial"/>
                <a:cs typeface="Arial"/>
              </a:rPr>
              <a:t>1</a:t>
            </a:r>
            <a:r>
              <a:rPr sz="1700" i="1" spc="-75" dirty="0">
                <a:latin typeface="Arial"/>
                <a:cs typeface="Arial"/>
              </a:rPr>
              <a:t>(x)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5131" y="3529584"/>
            <a:ext cx="1263015" cy="5410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9885" marR="5080" indent="-337820">
              <a:lnSpc>
                <a:spcPts val="2020"/>
              </a:lnSpc>
              <a:spcBef>
                <a:spcPts val="180"/>
              </a:spcBef>
            </a:pPr>
            <a:r>
              <a:rPr sz="1700" spc="5" dirty="0">
                <a:latin typeface="Arial MT"/>
                <a:cs typeface="Arial MT"/>
              </a:rPr>
              <a:t>Ground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20" dirty="0">
                <a:latin typeface="Arial MT"/>
                <a:cs typeface="Arial MT"/>
              </a:rPr>
              <a:t>truth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labels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08496" y="2408631"/>
            <a:ext cx="756285" cy="1017269"/>
          </a:xfrm>
          <a:custGeom>
            <a:avLst/>
            <a:gdLst/>
            <a:ahLst/>
            <a:cxnLst/>
            <a:rect l="l" t="t" r="r" b="b"/>
            <a:pathLst>
              <a:path w="756284" h="1017270">
                <a:moveTo>
                  <a:pt x="700692" y="53737"/>
                </a:moveTo>
                <a:lnTo>
                  <a:pt x="0" y="1002004"/>
                </a:lnTo>
                <a:lnTo>
                  <a:pt x="20434" y="1017104"/>
                </a:lnTo>
                <a:lnTo>
                  <a:pt x="721121" y="68828"/>
                </a:lnTo>
                <a:lnTo>
                  <a:pt x="700692" y="53737"/>
                </a:lnTo>
                <a:close/>
              </a:path>
              <a:path w="756284" h="1017270">
                <a:moveTo>
                  <a:pt x="748595" y="43522"/>
                </a:moveTo>
                <a:lnTo>
                  <a:pt x="708240" y="43522"/>
                </a:lnTo>
                <a:lnTo>
                  <a:pt x="728662" y="58623"/>
                </a:lnTo>
                <a:lnTo>
                  <a:pt x="721121" y="68828"/>
                </a:lnTo>
                <a:lnTo>
                  <a:pt x="741553" y="83921"/>
                </a:lnTo>
                <a:lnTo>
                  <a:pt x="748595" y="43522"/>
                </a:lnTo>
                <a:close/>
              </a:path>
              <a:path w="756284" h="1017270">
                <a:moveTo>
                  <a:pt x="708240" y="43522"/>
                </a:moveTo>
                <a:lnTo>
                  <a:pt x="700692" y="53737"/>
                </a:lnTo>
                <a:lnTo>
                  <a:pt x="721121" y="68828"/>
                </a:lnTo>
                <a:lnTo>
                  <a:pt x="728662" y="58623"/>
                </a:lnTo>
                <a:lnTo>
                  <a:pt x="708240" y="43522"/>
                </a:lnTo>
                <a:close/>
              </a:path>
              <a:path w="756284" h="1017270">
                <a:moveTo>
                  <a:pt x="756183" y="0"/>
                </a:moveTo>
                <a:lnTo>
                  <a:pt x="680262" y="38646"/>
                </a:lnTo>
                <a:lnTo>
                  <a:pt x="700692" y="53737"/>
                </a:lnTo>
                <a:lnTo>
                  <a:pt x="708240" y="43522"/>
                </a:lnTo>
                <a:lnTo>
                  <a:pt x="748595" y="43522"/>
                </a:lnTo>
                <a:lnTo>
                  <a:pt x="756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20368" y="2402255"/>
            <a:ext cx="757555" cy="1029335"/>
          </a:xfrm>
          <a:custGeom>
            <a:avLst/>
            <a:gdLst/>
            <a:ahLst/>
            <a:cxnLst/>
            <a:rect l="l" t="t" r="r" b="b"/>
            <a:pathLst>
              <a:path w="757554" h="1029335">
                <a:moveTo>
                  <a:pt x="55216" y="54022"/>
                </a:moveTo>
                <a:lnTo>
                  <a:pt x="34717" y="69007"/>
                </a:lnTo>
                <a:lnTo>
                  <a:pt x="736422" y="1028865"/>
                </a:lnTo>
                <a:lnTo>
                  <a:pt x="756932" y="1013866"/>
                </a:lnTo>
                <a:lnTo>
                  <a:pt x="55216" y="54022"/>
                </a:lnTo>
                <a:close/>
              </a:path>
              <a:path w="757554" h="1029335">
                <a:moveTo>
                  <a:pt x="0" y="0"/>
                </a:moveTo>
                <a:lnTo>
                  <a:pt x="14211" y="83997"/>
                </a:lnTo>
                <a:lnTo>
                  <a:pt x="34717" y="69007"/>
                </a:lnTo>
                <a:lnTo>
                  <a:pt x="27228" y="58762"/>
                </a:lnTo>
                <a:lnTo>
                  <a:pt x="47726" y="43776"/>
                </a:lnTo>
                <a:lnTo>
                  <a:pt x="69232" y="43776"/>
                </a:lnTo>
                <a:lnTo>
                  <a:pt x="75730" y="39027"/>
                </a:lnTo>
                <a:lnTo>
                  <a:pt x="0" y="0"/>
                </a:lnTo>
                <a:close/>
              </a:path>
              <a:path w="757554" h="1029335">
                <a:moveTo>
                  <a:pt x="47726" y="43776"/>
                </a:moveTo>
                <a:lnTo>
                  <a:pt x="27228" y="58762"/>
                </a:lnTo>
                <a:lnTo>
                  <a:pt x="34717" y="69007"/>
                </a:lnTo>
                <a:lnTo>
                  <a:pt x="55216" y="54022"/>
                </a:lnTo>
                <a:lnTo>
                  <a:pt x="47726" y="43776"/>
                </a:lnTo>
                <a:close/>
              </a:path>
              <a:path w="757554" h="1029335">
                <a:moveTo>
                  <a:pt x="69232" y="43776"/>
                </a:moveTo>
                <a:lnTo>
                  <a:pt x="47726" y="43776"/>
                </a:lnTo>
                <a:lnTo>
                  <a:pt x="55216" y="54022"/>
                </a:lnTo>
                <a:lnTo>
                  <a:pt x="69232" y="43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41922" y="1962912"/>
            <a:ext cx="13868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latin typeface="Arial MT"/>
                <a:cs typeface="Arial MT"/>
              </a:rPr>
              <a:t>Loss</a:t>
            </a:r>
            <a:r>
              <a:rPr sz="1700" spc="395" dirty="0">
                <a:latin typeface="Arial MT"/>
                <a:cs typeface="Arial MT"/>
              </a:rPr>
              <a:t> </a:t>
            </a:r>
            <a:r>
              <a:rPr sz="1700" spc="20" dirty="0">
                <a:latin typeface="Arial MT"/>
                <a:cs typeface="Arial MT"/>
              </a:rPr>
              <a:t>function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84977" y="2043518"/>
            <a:ext cx="495934" cy="76200"/>
          </a:xfrm>
          <a:custGeom>
            <a:avLst/>
            <a:gdLst/>
            <a:ahLst/>
            <a:cxnLst/>
            <a:rect l="l" t="t" r="r" b="b"/>
            <a:pathLst>
              <a:path w="4959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495935" h="76200">
                <a:moveTo>
                  <a:pt x="76200" y="25400"/>
                </a:moveTo>
                <a:lnTo>
                  <a:pt x="76200" y="50800"/>
                </a:lnTo>
                <a:lnTo>
                  <a:pt x="495439" y="50812"/>
                </a:lnTo>
                <a:lnTo>
                  <a:pt x="495439" y="25412"/>
                </a:lnTo>
                <a:lnTo>
                  <a:pt x="76200" y="25400"/>
                </a:lnTo>
                <a:close/>
              </a:path>
              <a:path w="49593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49593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42397" y="1963419"/>
            <a:ext cx="1654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latin typeface="Arial MT"/>
                <a:cs typeface="Arial MT"/>
              </a:rPr>
              <a:t>Back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5" dirty="0">
                <a:latin typeface="Arial MT"/>
                <a:cs typeface="Arial MT"/>
              </a:rPr>
              <a:t>Propagation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1092" y="2365032"/>
            <a:ext cx="1747520" cy="76200"/>
          </a:xfrm>
          <a:custGeom>
            <a:avLst/>
            <a:gdLst/>
            <a:ahLst/>
            <a:cxnLst/>
            <a:rect l="l" t="t" r="r" b="b"/>
            <a:pathLst>
              <a:path w="174752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74752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747520" h="76200">
                <a:moveTo>
                  <a:pt x="1747088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747088" y="50800"/>
                </a:lnTo>
                <a:lnTo>
                  <a:pt x="1747088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13819" y="2212340"/>
            <a:ext cx="236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5" dirty="0">
                <a:latin typeface="Arial"/>
                <a:cs typeface="Arial"/>
              </a:rPr>
              <a:t>X</a:t>
            </a:r>
            <a:r>
              <a:rPr sz="1000" i="1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5104" y="5568188"/>
            <a:ext cx="1221740" cy="629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800" i="1" spc="-55" dirty="0">
                <a:latin typeface="Arial"/>
                <a:cs typeface="Arial"/>
              </a:rPr>
              <a:t>Xn</a:t>
            </a:r>
            <a:endParaRPr sz="1800">
              <a:latin typeface="Arial"/>
              <a:cs typeface="Arial"/>
            </a:endParaRPr>
          </a:p>
          <a:p>
            <a:pPr marL="188595">
              <a:lnSpc>
                <a:spcPct val="100000"/>
              </a:lnSpc>
              <a:spcBef>
                <a:spcPts val="320"/>
              </a:spcBef>
            </a:pPr>
            <a:r>
              <a:rPr sz="1600" spc="10" dirty="0">
                <a:latin typeface="Arial MT"/>
                <a:cs typeface="Arial MT"/>
              </a:rPr>
              <a:t>Input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Layer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5110" y="3843020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….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29165" y="5130291"/>
            <a:ext cx="1238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 MT"/>
                <a:cs typeface="Arial MT"/>
              </a:rPr>
              <a:t>Hidden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Layer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48707" y="4959603"/>
            <a:ext cx="12109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latin typeface="Arial MT"/>
                <a:cs typeface="Arial MT"/>
              </a:rPr>
              <a:t>Output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Layer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15749" y="4483608"/>
            <a:ext cx="47370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45" dirty="0">
                <a:latin typeface="Arial"/>
                <a:cs typeface="Arial"/>
              </a:rPr>
              <a:t>y</a:t>
            </a:r>
            <a:r>
              <a:rPr sz="1200" i="1" spc="20" dirty="0">
                <a:latin typeface="Arial"/>
                <a:cs typeface="Arial"/>
              </a:rPr>
              <a:t>m</a:t>
            </a:r>
            <a:r>
              <a:rPr sz="1700" i="1" spc="-70" dirty="0">
                <a:latin typeface="Arial"/>
                <a:cs typeface="Arial"/>
              </a:rPr>
              <a:t>(</a:t>
            </a:r>
            <a:r>
              <a:rPr sz="1700" i="1" spc="-105" dirty="0">
                <a:latin typeface="Arial"/>
                <a:cs typeface="Arial"/>
              </a:rPr>
              <a:t>x</a:t>
            </a:r>
            <a:r>
              <a:rPr sz="1700" i="1" spc="-130" dirty="0"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1110" y="1180903"/>
            <a:ext cx="5164664" cy="29491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6938" y="4549495"/>
            <a:ext cx="4910686" cy="158499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106" y="987044"/>
            <a:ext cx="67538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30" dirty="0">
                <a:solidFill>
                  <a:srgbClr val="000000"/>
                </a:solidFill>
              </a:rPr>
              <a:t>Fully</a:t>
            </a:r>
            <a:r>
              <a:rPr sz="3000" spc="10" dirty="0">
                <a:solidFill>
                  <a:srgbClr val="000000"/>
                </a:solidFill>
              </a:rPr>
              <a:t> </a:t>
            </a:r>
            <a:r>
              <a:rPr sz="3000" spc="70" dirty="0">
                <a:solidFill>
                  <a:srgbClr val="000000"/>
                </a:solidFill>
              </a:rPr>
              <a:t>Connected</a:t>
            </a:r>
            <a:r>
              <a:rPr sz="3000" spc="15" dirty="0">
                <a:solidFill>
                  <a:srgbClr val="000000"/>
                </a:solidFill>
              </a:rPr>
              <a:t> </a:t>
            </a:r>
            <a:r>
              <a:rPr sz="3000" spc="30" dirty="0">
                <a:solidFill>
                  <a:srgbClr val="000000"/>
                </a:solidFill>
              </a:rPr>
              <a:t>Deep</a:t>
            </a:r>
            <a:r>
              <a:rPr sz="3000" spc="10" dirty="0">
                <a:solidFill>
                  <a:srgbClr val="000000"/>
                </a:solidFill>
              </a:rPr>
              <a:t> </a:t>
            </a:r>
            <a:r>
              <a:rPr sz="3000" spc="20" dirty="0">
                <a:solidFill>
                  <a:srgbClr val="000000"/>
                </a:solidFill>
              </a:rPr>
              <a:t>Neural</a:t>
            </a:r>
            <a:r>
              <a:rPr sz="3000" spc="10" dirty="0">
                <a:solidFill>
                  <a:srgbClr val="000000"/>
                </a:solidFill>
              </a:rPr>
              <a:t> </a:t>
            </a:r>
            <a:r>
              <a:rPr sz="3000" spc="80" dirty="0">
                <a:solidFill>
                  <a:srgbClr val="000000"/>
                </a:solidFill>
              </a:rPr>
              <a:t>Network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004" y="2291565"/>
            <a:ext cx="8581804" cy="311149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9069" y="511555"/>
            <a:ext cx="3137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5" dirty="0">
                <a:solidFill>
                  <a:srgbClr val="000000"/>
                </a:solidFill>
              </a:rPr>
              <a:t>Example</a:t>
            </a:r>
            <a:r>
              <a:rPr sz="3000" spc="-80" dirty="0">
                <a:solidFill>
                  <a:srgbClr val="000000"/>
                </a:solidFill>
              </a:rPr>
              <a:t> </a:t>
            </a:r>
            <a:r>
              <a:rPr sz="3000" spc="65" dirty="0">
                <a:solidFill>
                  <a:srgbClr val="000000"/>
                </a:solidFill>
              </a:rPr>
              <a:t>Problem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474874" y="1112011"/>
            <a:ext cx="434403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Will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course?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Let’s start with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simple two feature model: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8841" y="2100958"/>
            <a:ext cx="4392345" cy="922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1278" y="3472812"/>
            <a:ext cx="5650141" cy="29176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6065" y="518535"/>
            <a:ext cx="6092444" cy="569938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9069" y="511555"/>
            <a:ext cx="3137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5" dirty="0">
                <a:solidFill>
                  <a:srgbClr val="000000"/>
                </a:solidFill>
              </a:rPr>
              <a:t>Example</a:t>
            </a:r>
            <a:r>
              <a:rPr sz="3000" spc="-80" dirty="0">
                <a:solidFill>
                  <a:srgbClr val="000000"/>
                </a:solidFill>
              </a:rPr>
              <a:t> </a:t>
            </a:r>
            <a:r>
              <a:rPr sz="3000" spc="65" dirty="0">
                <a:solidFill>
                  <a:srgbClr val="000000"/>
                </a:solidFill>
              </a:rPr>
              <a:t>Problem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923" y="1256733"/>
            <a:ext cx="5650141" cy="29176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314" y="4311302"/>
            <a:ext cx="7772400" cy="226054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7968" y="996188"/>
            <a:ext cx="2858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5" dirty="0">
                <a:solidFill>
                  <a:srgbClr val="000000"/>
                </a:solidFill>
              </a:rPr>
              <a:t>Quantifying</a:t>
            </a:r>
            <a:r>
              <a:rPr sz="3000" spc="-40" dirty="0">
                <a:solidFill>
                  <a:srgbClr val="000000"/>
                </a:solidFill>
              </a:rPr>
              <a:t> </a:t>
            </a:r>
            <a:r>
              <a:rPr sz="3000" spc="65" dirty="0">
                <a:solidFill>
                  <a:srgbClr val="000000"/>
                </a:solidFill>
              </a:rPr>
              <a:t>loss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952" y="2282530"/>
            <a:ext cx="7772400" cy="319487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919B-5E19-1E50-BD0C-FE5AF8CE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E031B-552C-DB45-237F-AB7F9EC8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067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24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8649" y="694435"/>
            <a:ext cx="2610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5" dirty="0">
                <a:solidFill>
                  <a:srgbClr val="000000"/>
                </a:solidFill>
              </a:rPr>
              <a:t>Empirical</a:t>
            </a:r>
            <a:r>
              <a:rPr sz="3000" spc="-45" dirty="0">
                <a:solidFill>
                  <a:srgbClr val="000000"/>
                </a:solidFill>
              </a:rPr>
              <a:t> </a:t>
            </a:r>
            <a:r>
              <a:rPr sz="3000" spc="65" dirty="0">
                <a:solidFill>
                  <a:srgbClr val="000000"/>
                </a:solidFill>
              </a:rPr>
              <a:t>Loss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58" y="1900349"/>
            <a:ext cx="8596922" cy="368943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8649" y="694435"/>
            <a:ext cx="2610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5" dirty="0">
                <a:solidFill>
                  <a:srgbClr val="000000"/>
                </a:solidFill>
              </a:rPr>
              <a:t>Empirical</a:t>
            </a:r>
            <a:r>
              <a:rPr sz="3000" spc="-45" dirty="0">
                <a:solidFill>
                  <a:srgbClr val="000000"/>
                </a:solidFill>
              </a:rPr>
              <a:t> </a:t>
            </a:r>
            <a:r>
              <a:rPr sz="3000" spc="65" dirty="0">
                <a:solidFill>
                  <a:srgbClr val="000000"/>
                </a:solidFill>
              </a:rPr>
              <a:t>Loss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58" y="1900349"/>
            <a:ext cx="8596922" cy="368943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120382"/>
            <a:ext cx="7772400" cy="435861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858" y="1374196"/>
            <a:ext cx="8485136" cy="41337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8C86F-F1E3-4974-05FB-D9AC2BF8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6DD1E-4301-055E-68EF-B10669DD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04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0F5D0-AFAC-2344-4737-A8CBA90A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9144000" cy="36385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A2C35A-B487-4FE7-0755-EC1B5D48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412B7-E883-9B4F-9B90-01D5A6DA5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473" y="1526540"/>
            <a:ext cx="7226934" cy="553998"/>
          </a:xfrm>
        </p:spPr>
        <p:txBody>
          <a:bodyPr/>
          <a:lstStyle/>
          <a:p>
            <a:r>
              <a:rPr lang="en-IN" dirty="0"/>
              <a:t>Single error calculation is called as Loss.</a:t>
            </a:r>
          </a:p>
          <a:p>
            <a:r>
              <a:rPr lang="en-IN" dirty="0"/>
              <a:t>Mean of all errors are calculated as Cost Function</a:t>
            </a:r>
          </a:p>
        </p:txBody>
      </p:sp>
    </p:spTree>
    <p:extLst>
      <p:ext uri="{BB962C8B-B14F-4D97-AF65-F5344CB8AC3E}">
        <p14:creationId xmlns:p14="http://schemas.microsoft.com/office/powerpoint/2010/main" val="313022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0921" y="584188"/>
            <a:ext cx="6196399" cy="584350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C0A7-E016-47D7-68A1-C58A69A3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3122B-525D-118C-9D0E-F2A0E6020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421685"/>
            <a:ext cx="7226934" cy="830997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1 EPOCH 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>
                <a:solidFill>
                  <a:srgbClr val="FF0000"/>
                </a:solidFill>
              </a:rPr>
              <a:t>One full training of all the neurons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534E8-E39E-74F2-E020-B9A66136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0" y="2514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08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Training</a:t>
            </a:r>
            <a:r>
              <a:rPr spc="-30" dirty="0"/>
              <a:t> </a:t>
            </a:r>
            <a:r>
              <a:rPr spc="20" dirty="0"/>
              <a:t>Neural</a:t>
            </a:r>
            <a:r>
              <a:rPr spc="-20" dirty="0"/>
              <a:t> </a:t>
            </a:r>
            <a:r>
              <a:rPr spc="8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7090" y="1733803"/>
            <a:ext cx="266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623" y="2744235"/>
            <a:ext cx="7684576" cy="265666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A0A6-A9B3-4E4B-4950-57EF2CD7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194EB-0E6D-FBC1-8B34-8152AC7D2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63DBD-8AA4-045D-0F06-88BD5B18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8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Training</a:t>
            </a:r>
            <a:r>
              <a:rPr spc="-30" dirty="0"/>
              <a:t> </a:t>
            </a:r>
            <a:r>
              <a:rPr spc="20" dirty="0"/>
              <a:t>Neural</a:t>
            </a:r>
            <a:r>
              <a:rPr spc="-20" dirty="0"/>
              <a:t> </a:t>
            </a:r>
            <a:r>
              <a:rPr spc="8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7090" y="1249171"/>
            <a:ext cx="266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374" y="2334270"/>
            <a:ext cx="7772400" cy="345693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Training</a:t>
            </a:r>
            <a:r>
              <a:rPr spc="-30" dirty="0"/>
              <a:t> </a:t>
            </a:r>
            <a:r>
              <a:rPr spc="20" dirty="0"/>
              <a:t>Neural</a:t>
            </a:r>
            <a:r>
              <a:rPr spc="-20" dirty="0"/>
              <a:t> </a:t>
            </a:r>
            <a:r>
              <a:rPr spc="8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7090" y="1249171"/>
            <a:ext cx="266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374" y="2090381"/>
            <a:ext cx="7772400" cy="399099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Training</a:t>
            </a:r>
            <a:r>
              <a:rPr spc="-30" dirty="0"/>
              <a:t> </a:t>
            </a:r>
            <a:r>
              <a:rPr spc="20" dirty="0"/>
              <a:t>Neural</a:t>
            </a:r>
            <a:r>
              <a:rPr spc="-20" dirty="0"/>
              <a:t> </a:t>
            </a:r>
            <a:r>
              <a:rPr spc="8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7090" y="1249171"/>
            <a:ext cx="266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374" y="2227688"/>
            <a:ext cx="7772400" cy="369332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Training</a:t>
            </a:r>
            <a:r>
              <a:rPr spc="-30" dirty="0"/>
              <a:t> </a:t>
            </a:r>
            <a:r>
              <a:rPr spc="20" dirty="0"/>
              <a:t>Neural</a:t>
            </a:r>
            <a:r>
              <a:rPr spc="-20" dirty="0"/>
              <a:t> </a:t>
            </a:r>
            <a:r>
              <a:rPr spc="8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7090" y="1249171"/>
            <a:ext cx="266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374" y="2099623"/>
            <a:ext cx="7772400" cy="400901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Training</a:t>
            </a:r>
            <a:r>
              <a:rPr spc="-30" dirty="0"/>
              <a:t> </a:t>
            </a:r>
            <a:r>
              <a:rPr spc="20" dirty="0"/>
              <a:t>Neural</a:t>
            </a:r>
            <a:r>
              <a:rPr spc="-20" dirty="0"/>
              <a:t> </a:t>
            </a:r>
            <a:r>
              <a:rPr spc="8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7090" y="1249171"/>
            <a:ext cx="2664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3933" y="1905639"/>
            <a:ext cx="5436120" cy="448020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1590547"/>
            <a:ext cx="8234680" cy="35915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8450" marR="220979" indent="-285750">
              <a:lnSpc>
                <a:spcPts val="2110"/>
              </a:lnSpc>
              <a:spcBef>
                <a:spcPts val="210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40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representation </a:t>
            </a:r>
            <a:r>
              <a:rPr sz="1800" spc="20" dirty="0">
                <a:latin typeface="Arial MT"/>
                <a:cs typeface="Arial MT"/>
              </a:rPr>
              <a:t>power </a:t>
            </a:r>
            <a:r>
              <a:rPr sz="1800" spc="30" dirty="0">
                <a:latin typeface="Arial MT"/>
                <a:cs typeface="Arial MT"/>
              </a:rPr>
              <a:t>of </a:t>
            </a:r>
            <a:r>
              <a:rPr sz="1800" spc="-35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given </a:t>
            </a:r>
            <a:r>
              <a:rPr sz="1800" spc="-15" dirty="0">
                <a:latin typeface="Arial MT"/>
                <a:cs typeface="Arial MT"/>
              </a:rPr>
              <a:t>neural </a:t>
            </a:r>
            <a:r>
              <a:rPr sz="1800" spc="20" dirty="0">
                <a:latin typeface="Arial MT"/>
                <a:cs typeface="Arial MT"/>
              </a:rPr>
              <a:t>network for provided function </a:t>
            </a:r>
            <a:r>
              <a:rPr sz="1800" spc="45" dirty="0">
                <a:latin typeface="Arial MT"/>
                <a:cs typeface="Arial MT"/>
              </a:rPr>
              <a:t>to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approximated.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750">
              <a:latin typeface="Arial MT"/>
              <a:cs typeface="Arial MT"/>
            </a:endParaRPr>
          </a:p>
          <a:p>
            <a:pPr marL="298450" marR="374650" indent="-285750">
              <a:lnSpc>
                <a:spcPct val="102200"/>
              </a:lnSpc>
              <a:buChar char="•"/>
              <a:tabLst>
                <a:tab pos="297815" algn="l"/>
                <a:tab pos="298450" algn="l"/>
              </a:tabLst>
            </a:pPr>
            <a:r>
              <a:rPr sz="1800" spc="5" dirty="0">
                <a:latin typeface="Arial MT"/>
                <a:cs typeface="Arial MT"/>
              </a:rPr>
              <a:t>Mathematically</a:t>
            </a:r>
            <a:r>
              <a:rPr sz="1800" dirty="0">
                <a:latin typeface="Arial MT"/>
                <a:cs typeface="Arial MT"/>
              </a:rPr>
              <a:t> speaking,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they </a:t>
            </a:r>
            <a:r>
              <a:rPr sz="1800" spc="-25" dirty="0">
                <a:latin typeface="Arial MT"/>
                <a:cs typeface="Arial MT"/>
              </a:rPr>
              <a:t>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40" dirty="0">
                <a:latin typeface="Arial MT"/>
                <a:cs typeface="Arial MT"/>
              </a:rPr>
              <a:t>good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approximating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behavior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30" dirty="0">
                <a:latin typeface="Arial MT"/>
                <a:cs typeface="Arial MT"/>
              </a:rPr>
              <a:t>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any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25" dirty="0">
                <a:latin typeface="Arial MT"/>
                <a:cs typeface="Arial MT"/>
              </a:rPr>
              <a:t>complex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function.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8450" marR="180340" indent="-285750">
              <a:lnSpc>
                <a:spcPct val="99400"/>
              </a:lnSpc>
              <a:spcBef>
                <a:spcPts val="5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20" dirty="0">
                <a:latin typeface="Arial MT"/>
                <a:cs typeface="Arial MT"/>
              </a:rPr>
              <a:t>Let’s </a:t>
            </a:r>
            <a:r>
              <a:rPr sz="1800" spc="5" dirty="0">
                <a:latin typeface="Arial MT"/>
                <a:cs typeface="Arial MT"/>
              </a:rPr>
              <a:t>understand </a:t>
            </a:r>
            <a:r>
              <a:rPr sz="1800" spc="10" dirty="0">
                <a:latin typeface="Arial MT"/>
                <a:cs typeface="Arial MT"/>
              </a:rPr>
              <a:t>this </a:t>
            </a:r>
            <a:r>
              <a:rPr sz="1800" spc="30" dirty="0">
                <a:latin typeface="Arial MT"/>
                <a:cs typeface="Arial MT"/>
              </a:rPr>
              <a:t>concept of </a:t>
            </a:r>
            <a:r>
              <a:rPr sz="1800" spc="15" dirty="0">
                <a:latin typeface="Arial MT"/>
                <a:cs typeface="Arial MT"/>
              </a:rPr>
              <a:t>approximation </a:t>
            </a:r>
            <a:r>
              <a:rPr sz="1800" spc="-10" dirty="0">
                <a:solidFill>
                  <a:srgbClr val="C00000"/>
                </a:solidFill>
                <a:latin typeface="Arial MT"/>
                <a:cs typeface="Arial MT"/>
              </a:rPr>
              <a:t>visually </a:t>
            </a:r>
            <a:r>
              <a:rPr sz="1800" spc="5" dirty="0">
                <a:latin typeface="Arial MT"/>
                <a:cs typeface="Arial MT"/>
              </a:rPr>
              <a:t>instead </a:t>
            </a:r>
            <a:r>
              <a:rPr sz="1800" spc="30" dirty="0">
                <a:latin typeface="Arial MT"/>
                <a:cs typeface="Arial MT"/>
              </a:rPr>
              <a:t>of </a:t>
            </a:r>
            <a:r>
              <a:rPr sz="1800" spc="-35" dirty="0">
                <a:latin typeface="Arial MT"/>
                <a:cs typeface="Arial MT"/>
              </a:rPr>
              <a:t>a </a:t>
            </a:r>
            <a:r>
              <a:rPr sz="1800" spc="20" dirty="0">
                <a:latin typeface="Arial MT"/>
                <a:cs typeface="Arial MT"/>
              </a:rPr>
              <a:t>forward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and </a:t>
            </a:r>
            <a:r>
              <a:rPr sz="1800" spc="25" dirty="0">
                <a:latin typeface="Arial MT"/>
                <a:cs typeface="Arial MT"/>
              </a:rPr>
              <a:t>backward </a:t>
            </a:r>
            <a:r>
              <a:rPr sz="1800" spc="15" dirty="0">
                <a:latin typeface="Arial MT"/>
                <a:cs typeface="Arial MT"/>
              </a:rPr>
              <a:t>propagation approach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spc="20" dirty="0">
                <a:latin typeface="Arial MT"/>
                <a:cs typeface="Arial MT"/>
              </a:rPr>
              <a:t>which </a:t>
            </a:r>
            <a:r>
              <a:rPr sz="1800" spc="-5" dirty="0">
                <a:latin typeface="Arial MT"/>
                <a:cs typeface="Arial MT"/>
              </a:rPr>
              <a:t>error in </a:t>
            </a:r>
            <a:r>
              <a:rPr sz="1800" spc="20" dirty="0">
                <a:latin typeface="Arial MT"/>
                <a:cs typeface="Arial MT"/>
              </a:rPr>
              <a:t>prediction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dirty="0">
                <a:latin typeface="Arial MT"/>
                <a:cs typeface="Arial MT"/>
              </a:rPr>
              <a:t> minimized.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900">
              <a:latin typeface="Arial MT"/>
              <a:cs typeface="Arial MT"/>
            </a:endParaRPr>
          </a:p>
          <a:p>
            <a:pPr marL="298450" marR="508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Representation </a:t>
            </a:r>
            <a:r>
              <a:rPr sz="1800" spc="20" dirty="0">
                <a:latin typeface="Arial MT"/>
                <a:cs typeface="Arial MT"/>
              </a:rPr>
              <a:t>power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dirty="0">
                <a:latin typeface="Arial MT"/>
                <a:cs typeface="Arial MT"/>
              </a:rPr>
              <a:t>related </a:t>
            </a:r>
            <a:r>
              <a:rPr sz="1800" spc="45" dirty="0">
                <a:latin typeface="Arial MT"/>
                <a:cs typeface="Arial MT"/>
              </a:rPr>
              <a:t>to </a:t>
            </a:r>
            <a:r>
              <a:rPr sz="1800" spc="10" dirty="0">
                <a:latin typeface="Arial MT"/>
                <a:cs typeface="Arial MT"/>
              </a:rPr>
              <a:t>ability </a:t>
            </a:r>
            <a:r>
              <a:rPr sz="1800" spc="30" dirty="0">
                <a:latin typeface="Arial MT"/>
                <a:cs typeface="Arial MT"/>
              </a:rPr>
              <a:t>of </a:t>
            </a:r>
            <a:r>
              <a:rPr sz="1800" spc="-35" dirty="0">
                <a:latin typeface="Arial MT"/>
                <a:cs typeface="Arial MT"/>
              </a:rPr>
              <a:t>a </a:t>
            </a:r>
            <a:r>
              <a:rPr sz="1800" spc="-15" dirty="0">
                <a:latin typeface="Arial MT"/>
                <a:cs typeface="Arial MT"/>
              </a:rPr>
              <a:t>neural </a:t>
            </a:r>
            <a:r>
              <a:rPr sz="1800" spc="20" dirty="0">
                <a:latin typeface="Arial MT"/>
                <a:cs typeface="Arial MT"/>
              </a:rPr>
              <a:t>network </a:t>
            </a:r>
            <a:r>
              <a:rPr sz="1800" spc="45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assign </a:t>
            </a:r>
            <a:r>
              <a:rPr sz="1800" spc="15" dirty="0">
                <a:latin typeface="Arial MT"/>
                <a:cs typeface="Arial MT"/>
              </a:rPr>
              <a:t>proper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labels </a:t>
            </a:r>
            <a:r>
              <a:rPr sz="1800" spc="45" dirty="0">
                <a:latin typeface="Arial MT"/>
                <a:cs typeface="Arial MT"/>
              </a:rPr>
              <a:t>to </a:t>
            </a:r>
            <a:r>
              <a:rPr sz="1800" spc="-35" dirty="0">
                <a:latin typeface="Arial MT"/>
                <a:cs typeface="Arial MT"/>
              </a:rPr>
              <a:t>a </a:t>
            </a:r>
            <a:r>
              <a:rPr sz="1800" spc="10" dirty="0">
                <a:latin typeface="Arial MT"/>
                <a:cs typeface="Arial MT"/>
              </a:rPr>
              <a:t>particular </a:t>
            </a:r>
            <a:r>
              <a:rPr sz="1800" dirty="0">
                <a:latin typeface="Arial MT"/>
                <a:cs typeface="Arial MT"/>
              </a:rPr>
              <a:t>instance </a:t>
            </a:r>
            <a:r>
              <a:rPr sz="1800" spc="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create well </a:t>
            </a:r>
            <a:r>
              <a:rPr sz="1800" spc="10" dirty="0">
                <a:latin typeface="Arial MT"/>
                <a:cs typeface="Arial MT"/>
              </a:rPr>
              <a:t>defined </a:t>
            </a:r>
            <a:r>
              <a:rPr sz="1800" spc="5" dirty="0">
                <a:latin typeface="Arial MT"/>
                <a:cs typeface="Arial MT"/>
              </a:rPr>
              <a:t>accurate </a:t>
            </a:r>
            <a:r>
              <a:rPr sz="1800" spc="10" dirty="0">
                <a:latin typeface="Arial MT"/>
                <a:cs typeface="Arial MT"/>
              </a:rPr>
              <a:t>decision 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boundaries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that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9730" y="750314"/>
            <a:ext cx="6313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Representation Power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Neural Networks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5186" y="427227"/>
            <a:ext cx="6313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Representation Power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Neural Networks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4198" y="1441196"/>
            <a:ext cx="7367905" cy="1403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292929"/>
                </a:solidFill>
                <a:latin typeface="Cambria"/>
                <a:cs typeface="Cambria"/>
              </a:rPr>
              <a:t>MP</a:t>
            </a:r>
            <a:r>
              <a:rPr sz="1800" b="1" spc="12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mbria"/>
                <a:cs typeface="Cambria"/>
              </a:rPr>
              <a:t>Neuron</a:t>
            </a:r>
            <a:r>
              <a:rPr sz="1800" b="1" spc="10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mbria"/>
                <a:cs typeface="Cambria"/>
              </a:rPr>
              <a:t>which</a:t>
            </a:r>
            <a:r>
              <a:rPr sz="1800" spc="9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mbria"/>
                <a:cs typeface="Cambria"/>
              </a:rPr>
              <a:t>is</a:t>
            </a:r>
            <a:r>
              <a:rPr sz="1800" spc="10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mbria"/>
                <a:cs typeface="Cambria"/>
              </a:rPr>
              <a:t>very</a:t>
            </a:r>
            <a:r>
              <a:rPr sz="1800" spc="9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simplified</a:t>
            </a:r>
            <a:r>
              <a:rPr sz="1800" spc="9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mbria"/>
                <a:cs typeface="Cambria"/>
              </a:rPr>
              <a:t>model</a:t>
            </a:r>
            <a:r>
              <a:rPr sz="1800" spc="10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Cambria"/>
                <a:cs typeface="Cambria"/>
              </a:rPr>
              <a:t>of</a:t>
            </a:r>
            <a:r>
              <a:rPr sz="1800" spc="9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Cambria"/>
                <a:cs typeface="Cambria"/>
              </a:rPr>
              <a:t>a</a:t>
            </a:r>
            <a:r>
              <a:rPr sz="1800" spc="10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Cambria"/>
                <a:cs typeface="Cambria"/>
              </a:rPr>
              <a:t>neuron.</a:t>
            </a:r>
            <a:endParaRPr sz="1800">
              <a:latin typeface="Cambria"/>
              <a:cs typeface="Cambria"/>
            </a:endParaRPr>
          </a:p>
          <a:p>
            <a:pPr marL="12700" marR="5080">
              <a:lnSpc>
                <a:spcPct val="1989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Cambria"/>
                <a:cs typeface="Cambria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mbria"/>
                <a:cs typeface="Cambria"/>
              </a:rPr>
              <a:t>checking</a:t>
            </a:r>
            <a:r>
              <a:rPr sz="1800" spc="10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mbria"/>
                <a:cs typeface="Cambria"/>
              </a:rPr>
              <a:t>its</a:t>
            </a:r>
            <a:r>
              <a:rPr sz="1800" spc="114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representation</a:t>
            </a:r>
            <a:r>
              <a:rPr sz="1800" spc="114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mbria"/>
                <a:cs typeface="Cambria"/>
              </a:rPr>
              <a:t>power</a:t>
            </a:r>
            <a:r>
              <a:rPr sz="1800" spc="11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mbria"/>
                <a:cs typeface="Cambria"/>
              </a:rPr>
              <a:t>let’s</a:t>
            </a:r>
            <a:r>
              <a:rPr sz="1800" spc="12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mbria"/>
                <a:cs typeface="Cambria"/>
              </a:rPr>
              <a:t>see</a:t>
            </a:r>
            <a:r>
              <a:rPr sz="1800" spc="114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Cambria"/>
                <a:cs typeface="Cambria"/>
              </a:rPr>
              <a:t>a</a:t>
            </a:r>
            <a:r>
              <a:rPr sz="1800" spc="11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geometric</a:t>
            </a:r>
            <a:r>
              <a:rPr sz="1800" spc="11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interpretation. </a:t>
            </a:r>
            <a:r>
              <a:rPr sz="1800" spc="-38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mbria"/>
                <a:cs typeface="Cambria"/>
              </a:rPr>
              <a:t>First</a:t>
            </a:r>
            <a:r>
              <a:rPr sz="1800" spc="10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Cambria"/>
                <a:cs typeface="Cambria"/>
              </a:rPr>
              <a:t>a</a:t>
            </a:r>
            <a:r>
              <a:rPr sz="1800" spc="10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mbria"/>
                <a:cs typeface="Cambria"/>
              </a:rPr>
              <a:t>2-D</a:t>
            </a:r>
            <a:r>
              <a:rPr sz="1800" spc="10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analysis</a:t>
            </a:r>
            <a:r>
              <a:rPr sz="1800" spc="10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with</a:t>
            </a:r>
            <a:r>
              <a:rPr sz="1800" spc="10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2</a:t>
            </a:r>
            <a:r>
              <a:rPr sz="1800" spc="10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mbria"/>
                <a:cs typeface="Cambria"/>
              </a:rPr>
              <a:t>inputs</a:t>
            </a:r>
            <a:r>
              <a:rPr sz="1800" spc="10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for</a:t>
            </a:r>
            <a:r>
              <a:rPr sz="1800" spc="10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mbria"/>
                <a:cs typeface="Cambria"/>
              </a:rPr>
              <a:t>approximating</a:t>
            </a:r>
            <a:r>
              <a:rPr sz="1800" spc="9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Cambria"/>
                <a:cs typeface="Cambria"/>
              </a:rPr>
              <a:t>OR</a:t>
            </a:r>
            <a:r>
              <a:rPr sz="1800" spc="10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mbria"/>
                <a:cs typeface="Cambria"/>
              </a:rPr>
              <a:t>function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8065" y="3629622"/>
            <a:ext cx="5888276" cy="28689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164" y="3491952"/>
            <a:ext cx="5468433" cy="72504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63331" y="703579"/>
            <a:ext cx="469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Convergence</a:t>
            </a:r>
            <a:r>
              <a:rPr sz="18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of Perceptron</a:t>
            </a:r>
            <a:r>
              <a:rPr sz="18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learning algorithm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8619" y="4283171"/>
            <a:ext cx="6014720" cy="1666239"/>
            <a:chOff x="1528619" y="4283171"/>
            <a:chExt cx="6014720" cy="166623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619" y="5510034"/>
              <a:ext cx="5964534" cy="439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6152" y="4283171"/>
              <a:ext cx="5536639" cy="134577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90164" y="1206924"/>
            <a:ext cx="5346551" cy="211935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186" y="427227"/>
            <a:ext cx="6313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Representation Power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Neural Networks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1324" y="1544828"/>
            <a:ext cx="2677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292929"/>
                </a:solidFill>
                <a:latin typeface="Cambria"/>
                <a:cs typeface="Cambria"/>
              </a:rPr>
              <a:t>3-D</a:t>
            </a:r>
            <a:r>
              <a:rPr sz="1800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analysis</a:t>
            </a:r>
            <a:r>
              <a:rPr sz="1800" spc="9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mbria"/>
                <a:cs typeface="Cambria"/>
              </a:rPr>
              <a:t>with</a:t>
            </a:r>
            <a:r>
              <a:rPr sz="1800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92929"/>
                </a:solidFill>
                <a:latin typeface="Cambria"/>
                <a:cs typeface="Cambria"/>
              </a:rPr>
              <a:t>3</a:t>
            </a:r>
            <a:r>
              <a:rPr sz="1800" spc="9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mbria"/>
                <a:cs typeface="Cambria"/>
              </a:rPr>
              <a:t>inputs.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051" y="2194223"/>
            <a:ext cx="7044874" cy="357699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1244" y="856995"/>
            <a:ext cx="6313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Representation Power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Neural Networks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866" y="2099564"/>
            <a:ext cx="7315200" cy="19367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More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flexibility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is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achieved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i="1" spc="5" dirty="0">
                <a:solidFill>
                  <a:srgbClr val="C00000"/>
                </a:solidFill>
                <a:latin typeface="Arial"/>
                <a:cs typeface="Arial"/>
              </a:rPr>
              <a:t>Perceptrons</a:t>
            </a:r>
            <a:r>
              <a:rPr sz="1800" i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having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weights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attached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its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inputs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strict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demarcation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still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exists.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But,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above</a:t>
            </a:r>
            <a:r>
              <a:rPr sz="1800" spc="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mechanisms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fails</a:t>
            </a:r>
            <a:r>
              <a:rPr sz="1800" spc="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C00000"/>
                </a:solidFill>
                <a:latin typeface="Arial MT"/>
                <a:cs typeface="Arial MT"/>
              </a:rPr>
              <a:t>for</a:t>
            </a:r>
            <a:r>
              <a:rPr sz="1800" spc="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Arial MT"/>
                <a:cs typeface="Arial MT"/>
              </a:rPr>
              <a:t>non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Arial MT"/>
                <a:cs typeface="Arial MT"/>
              </a:rPr>
              <a:t>linearly</a:t>
            </a:r>
            <a:r>
              <a:rPr sz="1800" spc="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separable</a:t>
            </a:r>
            <a:r>
              <a:rPr sz="1800" spc="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Arial MT"/>
                <a:cs typeface="Arial MT"/>
              </a:rPr>
              <a:t>functions.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Arial MT"/>
              <a:cs typeface="Arial MT"/>
            </a:endParaRPr>
          </a:p>
          <a:p>
            <a:pPr marL="12700" marR="235585">
              <a:lnSpc>
                <a:spcPts val="2090"/>
              </a:lnSpc>
            </a:pP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very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simple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example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XOR,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imagine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drawing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separating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in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2-D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plane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function.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0866" y="4284979"/>
            <a:ext cx="205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There </a:t>
            </a:r>
            <a:r>
              <a:rPr sz="1800" spc="45" dirty="0">
                <a:solidFill>
                  <a:srgbClr val="292929"/>
                </a:solidFill>
                <a:latin typeface="Arial MT"/>
                <a:cs typeface="Arial MT"/>
              </a:rPr>
              <a:t>won’t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one!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34156" y="4309008"/>
            <a:ext cx="3205480" cy="2667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sz="1800" spc="-60" dirty="0">
                <a:solidFill>
                  <a:srgbClr val="C00000"/>
                </a:solidFill>
                <a:latin typeface="Arial MT"/>
                <a:cs typeface="Arial MT"/>
              </a:rPr>
              <a:t>TRY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C00000"/>
                </a:solidFill>
                <a:latin typeface="Arial MT"/>
                <a:cs typeface="Arial MT"/>
              </a:rPr>
              <a:t>THIS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C00000"/>
                </a:solidFill>
                <a:latin typeface="Arial MT"/>
                <a:cs typeface="Arial MT"/>
              </a:rPr>
              <a:t>OUT!!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Arial MT"/>
                <a:cs typeface="Arial MT"/>
              </a:rPr>
              <a:t>(HOMEWORK)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0866" y="4842764"/>
            <a:ext cx="7053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Very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much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like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 MT"/>
                <a:cs typeface="Arial MT"/>
              </a:rPr>
              <a:t>XOR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most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linearly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inseparable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nature.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5186" y="427227"/>
            <a:ext cx="6313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Representation Power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Neural Networks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4198" y="1453388"/>
            <a:ext cx="7499984" cy="385381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392430">
              <a:lnSpc>
                <a:spcPts val="2090"/>
              </a:lnSpc>
              <a:spcBef>
                <a:spcPts val="225"/>
              </a:spcBef>
            </a:pP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Advanced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computational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models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like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neural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networks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required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these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creating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separating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boundaries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these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functions.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 marL="12700" marR="5080">
              <a:lnSpc>
                <a:spcPct val="99400"/>
              </a:lnSpc>
              <a:spcBef>
                <a:spcPts val="1885"/>
              </a:spcBef>
            </a:pP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Representation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power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sigmoidal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neurons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much 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higher.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70" dirty="0">
                <a:solidFill>
                  <a:srgbClr val="C00000"/>
                </a:solidFill>
                <a:latin typeface="Arial"/>
                <a:cs typeface="Arial"/>
              </a:rPr>
              <a:t>A </a:t>
            </a:r>
            <a:r>
              <a:rPr sz="1800" b="1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multilayer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network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neurons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with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3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Arial"/>
                <a:cs typeface="Arial"/>
              </a:rPr>
              <a:t>single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hidden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layer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rgbClr val="C00000"/>
                </a:solidFill>
                <a:latin typeface="Arial"/>
                <a:cs typeface="Arial"/>
              </a:rPr>
              <a:t>can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rgbClr val="C00000"/>
                </a:solidFill>
                <a:latin typeface="Arial"/>
                <a:cs typeface="Arial"/>
              </a:rPr>
              <a:t>be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used </a:t>
            </a:r>
            <a:r>
              <a:rPr sz="1800" b="1" spc="-48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approximate </a:t>
            </a:r>
            <a:r>
              <a:rPr sz="1800" b="1" spc="-25" dirty="0">
                <a:solidFill>
                  <a:srgbClr val="C00000"/>
                </a:solidFill>
                <a:latin typeface="Arial"/>
                <a:cs typeface="Arial"/>
              </a:rPr>
              <a:t>any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continuous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function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Arial"/>
                <a:cs typeface="Arial"/>
              </a:rPr>
              <a:t>any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desired</a:t>
            </a:r>
            <a:r>
              <a:rPr sz="1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precision.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Arial"/>
              <a:cs typeface="Arial"/>
            </a:endParaRPr>
          </a:p>
          <a:p>
            <a:pPr marL="12700" marR="62230">
              <a:lnSpc>
                <a:spcPct val="100000"/>
              </a:lnSpc>
            </a:pPr>
            <a:r>
              <a:rPr sz="1800" i="1" spc="-2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mathematical terms, 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b="1" i="1" spc="-20" dirty="0">
                <a:solidFill>
                  <a:srgbClr val="C00000"/>
                </a:solidFill>
                <a:latin typeface="Arial"/>
                <a:cs typeface="Arial"/>
              </a:rPr>
              <a:t>universal </a:t>
            </a:r>
            <a:r>
              <a:rPr sz="1800" b="1" i="1" spc="-5" dirty="0">
                <a:solidFill>
                  <a:srgbClr val="C00000"/>
                </a:solidFill>
                <a:latin typeface="Arial"/>
                <a:cs typeface="Arial"/>
              </a:rPr>
              <a:t>approximation </a:t>
            </a:r>
            <a:r>
              <a:rPr sz="1800" b="1" i="1" spc="15" dirty="0">
                <a:solidFill>
                  <a:srgbClr val="C00000"/>
                </a:solidFill>
                <a:latin typeface="Arial"/>
                <a:cs typeface="Arial"/>
              </a:rPr>
              <a:t>theorem </a:t>
            </a:r>
            <a:r>
              <a:rPr sz="1800" i="1" spc="-15" dirty="0">
                <a:solidFill>
                  <a:srgbClr val="292929"/>
                </a:solidFill>
                <a:latin typeface="Arial"/>
                <a:cs typeface="Arial"/>
              </a:rPr>
              <a:t>states </a:t>
            </a:r>
            <a:r>
              <a:rPr sz="1800" i="1" spc="-4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35" dirty="0">
                <a:solidFill>
                  <a:srgbClr val="292929"/>
                </a:solidFill>
                <a:latin typeface="Arial"/>
                <a:cs typeface="Arial"/>
              </a:rPr>
              <a:t>an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autoencoder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292929"/>
                </a:solidFill>
                <a:latin typeface="Arial"/>
                <a:cs typeface="Arial"/>
              </a:rPr>
              <a:t>network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3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7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292929"/>
                </a:solidFill>
                <a:latin typeface="Arial"/>
                <a:cs typeface="Arial"/>
              </a:rPr>
              <a:t>single </a:t>
            </a:r>
            <a:r>
              <a:rPr sz="1800" i="1" spc="10" dirty="0">
                <a:solidFill>
                  <a:srgbClr val="292929"/>
                </a:solidFill>
                <a:latin typeface="Arial"/>
                <a:cs typeface="Arial"/>
              </a:rPr>
              <a:t>hidden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30" dirty="0">
                <a:solidFill>
                  <a:srgbClr val="292929"/>
                </a:solidFill>
                <a:latin typeface="Arial"/>
                <a:cs typeface="Arial"/>
              </a:rPr>
              <a:t>layer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292929"/>
                </a:solidFill>
                <a:latin typeface="Arial"/>
                <a:cs typeface="Arial"/>
              </a:rPr>
              <a:t>containing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7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finite </a:t>
            </a:r>
            <a:r>
              <a:rPr sz="1800" i="1" spc="-48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800" i="1" spc="3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i="1" spc="-10" dirty="0">
                <a:solidFill>
                  <a:srgbClr val="292929"/>
                </a:solidFill>
                <a:latin typeface="Arial"/>
                <a:cs typeface="Arial"/>
              </a:rPr>
              <a:t>neurons 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approximate </a:t>
            </a:r>
            <a:r>
              <a:rPr sz="1800" i="1" spc="10" dirty="0">
                <a:solidFill>
                  <a:srgbClr val="292929"/>
                </a:solidFill>
                <a:latin typeface="Arial"/>
                <a:cs typeface="Arial"/>
              </a:rPr>
              <a:t>continuous </a:t>
            </a:r>
            <a:r>
              <a:rPr sz="1800" i="1" spc="15" dirty="0">
                <a:solidFill>
                  <a:srgbClr val="292929"/>
                </a:solidFill>
                <a:latin typeface="Arial"/>
                <a:cs typeface="Arial"/>
              </a:rPr>
              <a:t>functions on </a:t>
            </a:r>
            <a:r>
              <a:rPr sz="1800" i="1" spc="35" dirty="0">
                <a:solidFill>
                  <a:srgbClr val="292929"/>
                </a:solidFill>
                <a:latin typeface="Arial"/>
                <a:cs typeface="Arial"/>
              </a:rPr>
              <a:t>compact </a:t>
            </a:r>
            <a:r>
              <a:rPr sz="1800" i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subsets </a:t>
            </a:r>
            <a:r>
              <a:rPr sz="1800" i="1" spc="3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b="1" i="1" spc="-30" dirty="0">
                <a:solidFill>
                  <a:srgbClr val="292929"/>
                </a:solidFill>
                <a:latin typeface="Arial"/>
                <a:cs typeface="Arial"/>
              </a:rPr>
              <a:t>R(n)</a:t>
            </a:r>
            <a:r>
              <a:rPr sz="1800" i="1" spc="-30" dirty="0">
                <a:solidFill>
                  <a:srgbClr val="292929"/>
                </a:solidFill>
                <a:latin typeface="Arial"/>
                <a:cs typeface="Arial"/>
              </a:rPr>
              <a:t>,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under </a:t>
            </a:r>
            <a:r>
              <a:rPr sz="1800" i="1" spc="20" dirty="0">
                <a:solidFill>
                  <a:srgbClr val="292929"/>
                </a:solidFill>
                <a:latin typeface="Arial"/>
                <a:cs typeface="Arial"/>
              </a:rPr>
              <a:t>mild 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assumptions </a:t>
            </a:r>
            <a:r>
              <a:rPr sz="1800" i="1" spc="1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activation </a:t>
            </a:r>
            <a:r>
              <a:rPr sz="1800" i="1" spc="15" dirty="0">
                <a:solidFill>
                  <a:srgbClr val="292929"/>
                </a:solidFill>
                <a:latin typeface="Arial"/>
                <a:cs typeface="Arial"/>
              </a:rPr>
              <a:t>function. </a:t>
            </a:r>
            <a:r>
              <a:rPr sz="1800" i="1" spc="-4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theorem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thus </a:t>
            </a:r>
            <a:r>
              <a:rPr sz="1800" i="1" spc="-10" dirty="0">
                <a:solidFill>
                  <a:srgbClr val="292929"/>
                </a:solidFill>
                <a:latin typeface="Arial"/>
                <a:cs typeface="Arial"/>
              </a:rPr>
              <a:t>states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simple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20" dirty="0">
                <a:solidFill>
                  <a:srgbClr val="292929"/>
                </a:solidFill>
                <a:latin typeface="Arial"/>
                <a:cs typeface="Arial"/>
              </a:rPr>
              <a:t>neural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networks 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represent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7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292929"/>
                </a:solidFill>
                <a:latin typeface="Arial"/>
                <a:cs typeface="Arial"/>
              </a:rPr>
              <a:t>wide </a:t>
            </a:r>
            <a:r>
              <a:rPr sz="1800" i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20" dirty="0">
                <a:solidFill>
                  <a:srgbClr val="292929"/>
                </a:solidFill>
                <a:latin typeface="Arial"/>
                <a:cs typeface="Arial"/>
              </a:rPr>
              <a:t>variety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3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292929"/>
                </a:solidFill>
                <a:latin typeface="Arial"/>
                <a:cs typeface="Arial"/>
              </a:rPr>
              <a:t>functions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when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292929"/>
                </a:solidFill>
                <a:latin typeface="Arial"/>
                <a:cs typeface="Arial"/>
              </a:rPr>
              <a:t>given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appropriate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292929"/>
                </a:solidFill>
                <a:latin typeface="Arial"/>
                <a:cs typeface="Arial"/>
              </a:rPr>
              <a:t>parameters.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5186" y="427227"/>
            <a:ext cx="6313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Representation Power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800" b="1" dirty="0">
                <a:solidFill>
                  <a:srgbClr val="292929"/>
                </a:solidFill>
                <a:latin typeface="Calibri"/>
                <a:cs typeface="Calibri"/>
              </a:rPr>
              <a:t> Neural Networks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090" y="1200403"/>
            <a:ext cx="8266430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can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be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approximated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b="1" spc="-20" dirty="0">
                <a:solidFill>
                  <a:srgbClr val="292929"/>
                </a:solidFill>
                <a:latin typeface="Arial"/>
                <a:cs typeface="Arial"/>
              </a:rPr>
              <a:t>superimposing</a:t>
            </a:r>
            <a:r>
              <a:rPr sz="18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Arial"/>
                <a:cs typeface="Arial"/>
              </a:rPr>
              <a:t>several</a:t>
            </a:r>
            <a:r>
              <a:rPr sz="18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rgbClr val="292929"/>
                </a:solidFill>
                <a:latin typeface="Arial"/>
                <a:cs typeface="Arial"/>
              </a:rPr>
              <a:t>towers </a:t>
            </a:r>
            <a:r>
              <a:rPr sz="1800" b="1" spc="-15" dirty="0">
                <a:solidFill>
                  <a:srgbClr val="292929"/>
                </a:solidFill>
                <a:latin typeface="Arial"/>
                <a:cs typeface="Arial"/>
              </a:rPr>
              <a:t>functions.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Arial"/>
              <a:cs typeface="Arial"/>
            </a:endParaRPr>
          </a:p>
          <a:p>
            <a:pPr marL="12700" marR="153035">
              <a:lnSpc>
                <a:spcPts val="2110"/>
              </a:lnSpc>
            </a:pP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Interpretation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Universal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Approximation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Theorem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tells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more number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towers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use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approximation,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better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approximation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behaviour.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090" y="5315203"/>
            <a:ext cx="814832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illustrative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proof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that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we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just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saw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tells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that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we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can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have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neural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network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with </a:t>
            </a:r>
            <a:r>
              <a:rPr sz="1800" spc="50" dirty="0">
                <a:solidFill>
                  <a:srgbClr val="292929"/>
                </a:solidFill>
                <a:latin typeface="Arial MT"/>
                <a:cs typeface="Arial MT"/>
              </a:rPr>
              <a:t>two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hidden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layers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which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can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approximate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above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function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sum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18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towers.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2773" y="2355926"/>
            <a:ext cx="4418087" cy="2636384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641" y="933818"/>
            <a:ext cx="3219678" cy="39244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01349" y="1371091"/>
            <a:ext cx="397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4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292929"/>
                </a:solidFill>
                <a:latin typeface="Arial"/>
                <a:cs typeface="Arial"/>
              </a:rPr>
              <a:t>pre-activation</a:t>
            </a:r>
            <a:r>
              <a:rPr sz="18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8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35" dirty="0">
                <a:solidFill>
                  <a:srgbClr val="292929"/>
                </a:solidFill>
                <a:latin typeface="Arial"/>
                <a:cs typeface="Arial"/>
              </a:rPr>
              <a:t>layer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i </a:t>
            </a:r>
            <a:r>
              <a:rPr sz="1800" i="1" spc="-2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i="1" spc="-10" dirty="0">
                <a:solidFill>
                  <a:srgbClr val="292929"/>
                </a:solidFill>
                <a:latin typeface="Arial"/>
                <a:cs typeface="Arial"/>
              </a:rPr>
              <a:t> given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by: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0410" y="1897679"/>
            <a:ext cx="2327971" cy="434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26051" y="2727452"/>
            <a:ext cx="3552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4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activation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8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30" dirty="0">
                <a:solidFill>
                  <a:srgbClr val="292929"/>
                </a:solidFill>
                <a:latin typeface="Arial"/>
                <a:cs typeface="Arial"/>
              </a:rPr>
              <a:t>layer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i </a:t>
            </a:r>
            <a:r>
              <a:rPr sz="1800" i="1" spc="-20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292929"/>
                </a:solidFill>
                <a:latin typeface="Arial"/>
                <a:cs typeface="Arial"/>
              </a:rPr>
              <a:t>given </a:t>
            </a:r>
            <a:r>
              <a:rPr sz="1800" i="1" spc="5" dirty="0">
                <a:solidFill>
                  <a:srgbClr val="292929"/>
                </a:solidFill>
                <a:latin typeface="Arial"/>
                <a:cs typeface="Arial"/>
              </a:rPr>
              <a:t>by: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1360" y="3245347"/>
            <a:ext cx="1910305" cy="6013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0929" y="5244112"/>
            <a:ext cx="5712614" cy="68007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0948" y="484123"/>
            <a:ext cx="3978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Feed</a:t>
            </a:r>
            <a:r>
              <a:rPr sz="24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Forward</a:t>
            </a:r>
            <a:r>
              <a:rPr sz="24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Neural</a:t>
            </a:r>
            <a:r>
              <a:rPr sz="24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125" y="1579270"/>
            <a:ext cx="3219669" cy="39244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0948" y="484123"/>
            <a:ext cx="3978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Feed</a:t>
            </a:r>
            <a:r>
              <a:rPr sz="24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Forward</a:t>
            </a:r>
            <a:r>
              <a:rPr sz="24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Neural</a:t>
            </a:r>
            <a:r>
              <a:rPr sz="24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4792" y="2645473"/>
            <a:ext cx="4360557" cy="221282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125" y="1579270"/>
            <a:ext cx="3219669" cy="39244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0865" y="484123"/>
            <a:ext cx="6975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Learning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parameters</a:t>
            </a:r>
            <a:r>
              <a:rPr sz="24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Feed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Forward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Neural</a:t>
            </a:r>
            <a:r>
              <a:rPr sz="24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92929"/>
                </a:solidFill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2094" y="2495778"/>
            <a:ext cx="4772736" cy="25311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72055" y="6006744"/>
            <a:ext cx="3867150" cy="2794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What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will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 be the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total no of</a:t>
            </a:r>
            <a:r>
              <a:rPr sz="18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parameters?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3781" y="643634"/>
            <a:ext cx="6812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Output</a:t>
            </a:r>
            <a:r>
              <a:rPr sz="2800" spc="-20" dirty="0"/>
              <a:t> </a:t>
            </a:r>
            <a:r>
              <a:rPr sz="2800" dirty="0"/>
              <a:t>and</a:t>
            </a:r>
            <a:r>
              <a:rPr sz="2800" spc="-10" dirty="0"/>
              <a:t> </a:t>
            </a:r>
            <a:r>
              <a:rPr sz="2800" dirty="0"/>
              <a:t>loss</a:t>
            </a:r>
            <a:r>
              <a:rPr sz="2800" spc="-15" dirty="0"/>
              <a:t> </a:t>
            </a:r>
            <a:r>
              <a:rPr sz="2800" dirty="0"/>
              <a:t>functions</a:t>
            </a:r>
            <a:r>
              <a:rPr sz="2800" spc="-15" dirty="0"/>
              <a:t> </a:t>
            </a:r>
            <a:r>
              <a:rPr sz="2800" dirty="0"/>
              <a:t>of</a:t>
            </a:r>
            <a:r>
              <a:rPr sz="2800" spc="-15" dirty="0"/>
              <a:t> </a:t>
            </a:r>
            <a:r>
              <a:rPr sz="2800" dirty="0"/>
              <a:t>FFN</a:t>
            </a:r>
            <a:r>
              <a:rPr sz="2800" spc="-10" dirty="0"/>
              <a:t> </a:t>
            </a:r>
            <a:r>
              <a:rPr sz="2800" dirty="0"/>
              <a:t>Networks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240566" y="1508252"/>
            <a:ext cx="7073900" cy="1936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b="1" spc="-30" dirty="0">
                <a:solidFill>
                  <a:srgbClr val="292929"/>
                </a:solidFill>
                <a:latin typeface="Arial"/>
                <a:cs typeface="Arial"/>
              </a:rPr>
              <a:t>loss</a:t>
            </a: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292929"/>
                </a:solidFill>
                <a:latin typeface="Arial"/>
                <a:cs typeface="Arial"/>
              </a:rPr>
              <a:t>function</a:t>
            </a: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function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b="1" spc="5" dirty="0">
                <a:solidFill>
                  <a:srgbClr val="292929"/>
                </a:solidFill>
                <a:latin typeface="Arial"/>
                <a:cs typeface="Arial"/>
              </a:rPr>
              <a:t>compares</a:t>
            </a: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target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predicted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Arial MT"/>
                <a:cs typeface="Arial MT"/>
              </a:rPr>
              <a:t>output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values; measures 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how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well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neural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network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models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 MT"/>
              <a:cs typeface="Arial MT"/>
            </a:endParaRPr>
          </a:p>
          <a:p>
            <a:pPr marL="12700" marR="156845">
              <a:lnSpc>
                <a:spcPct val="102200"/>
              </a:lnSpc>
            </a:pP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b="1" spc="5" dirty="0">
                <a:solidFill>
                  <a:srgbClr val="292929"/>
                </a:solidFill>
                <a:latin typeface="Arial"/>
                <a:cs typeface="Arial"/>
              </a:rPr>
              <a:t>hyperparameters 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are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adjusted </a:t>
            </a:r>
            <a:r>
              <a:rPr sz="1800" spc="4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minimize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average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loss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—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weights,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292929"/>
                </a:solidFill>
                <a:latin typeface="Arial"/>
                <a:cs typeface="Arial"/>
              </a:rPr>
              <a:t>wT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,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biases, </a:t>
            </a:r>
            <a:r>
              <a:rPr sz="1800" i="1" spc="30" dirty="0">
                <a:solidFill>
                  <a:srgbClr val="292929"/>
                </a:solidFill>
                <a:latin typeface="Arial"/>
                <a:cs typeface="Arial"/>
              </a:rPr>
              <a:t>b</a:t>
            </a: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,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minimize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value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090"/>
              </a:lnSpc>
            </a:pPr>
            <a:r>
              <a:rPr sz="1800" spc="3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i="1" spc="30" dirty="0">
                <a:solidFill>
                  <a:srgbClr val="292929"/>
                </a:solidFill>
                <a:latin typeface="Arial"/>
                <a:cs typeface="Arial"/>
              </a:rPr>
              <a:t>J</a:t>
            </a:r>
            <a:r>
              <a:rPr sz="18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(average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loss).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0751" y="5551932"/>
            <a:ext cx="7450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 MT"/>
                <a:cs typeface="Arial MT"/>
              </a:rPr>
              <a:t>https://towardsdatascience.com/loss-functions-and-their-use-in-neural-networks-a470e703f1e9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741" y="3966603"/>
            <a:ext cx="7015441" cy="9541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3781" y="643634"/>
            <a:ext cx="6812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Output</a:t>
            </a:r>
            <a:r>
              <a:rPr sz="2800" spc="-20" dirty="0"/>
              <a:t> </a:t>
            </a:r>
            <a:r>
              <a:rPr sz="2800" dirty="0"/>
              <a:t>and</a:t>
            </a:r>
            <a:r>
              <a:rPr sz="2800" spc="-10" dirty="0"/>
              <a:t> </a:t>
            </a:r>
            <a:r>
              <a:rPr sz="2800" dirty="0"/>
              <a:t>loss</a:t>
            </a:r>
            <a:r>
              <a:rPr sz="2800" spc="-15" dirty="0"/>
              <a:t> </a:t>
            </a:r>
            <a:r>
              <a:rPr sz="2800" dirty="0"/>
              <a:t>functions</a:t>
            </a:r>
            <a:r>
              <a:rPr sz="2800" spc="-15" dirty="0"/>
              <a:t> </a:t>
            </a:r>
            <a:r>
              <a:rPr sz="2800" dirty="0"/>
              <a:t>of</a:t>
            </a:r>
            <a:r>
              <a:rPr sz="2800" spc="-15" dirty="0"/>
              <a:t> </a:t>
            </a:r>
            <a:r>
              <a:rPr sz="2800" dirty="0"/>
              <a:t>FFN</a:t>
            </a:r>
            <a:r>
              <a:rPr sz="2800" spc="-10" dirty="0"/>
              <a:t> </a:t>
            </a:r>
            <a:r>
              <a:rPr sz="2800" dirty="0"/>
              <a:t>Networks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875767"/>
            <a:ext cx="7772400" cy="435862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3781" y="643634"/>
            <a:ext cx="6812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Output</a:t>
            </a:r>
            <a:r>
              <a:rPr sz="2800" spc="-20" dirty="0"/>
              <a:t> </a:t>
            </a:r>
            <a:r>
              <a:rPr sz="2800" dirty="0"/>
              <a:t>and</a:t>
            </a:r>
            <a:r>
              <a:rPr sz="2800" spc="-10" dirty="0"/>
              <a:t> </a:t>
            </a:r>
            <a:r>
              <a:rPr sz="2800" dirty="0"/>
              <a:t>loss</a:t>
            </a:r>
            <a:r>
              <a:rPr sz="2800" spc="-15" dirty="0"/>
              <a:t> </a:t>
            </a:r>
            <a:r>
              <a:rPr sz="2800" dirty="0"/>
              <a:t>functions</a:t>
            </a:r>
            <a:r>
              <a:rPr sz="2800" spc="-15" dirty="0"/>
              <a:t> </a:t>
            </a:r>
            <a:r>
              <a:rPr sz="2800" dirty="0"/>
              <a:t>of</a:t>
            </a:r>
            <a:r>
              <a:rPr sz="2800" spc="-15" dirty="0"/>
              <a:t> </a:t>
            </a:r>
            <a:r>
              <a:rPr sz="2800" dirty="0"/>
              <a:t>FFN</a:t>
            </a:r>
            <a:r>
              <a:rPr sz="2800" spc="-10" dirty="0"/>
              <a:t> </a:t>
            </a:r>
            <a:r>
              <a:rPr sz="2800" dirty="0"/>
              <a:t>Networks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858" y="1374196"/>
            <a:ext cx="8485136" cy="41337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3331" y="703579"/>
            <a:ext cx="469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Convergence</a:t>
            </a:r>
            <a:r>
              <a:rPr sz="18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of Perceptron</a:t>
            </a:r>
            <a:r>
              <a:rPr sz="18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learning algorithm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0210" y="1443810"/>
            <a:ext cx="6255179" cy="8991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0210" y="2649800"/>
            <a:ext cx="6355080" cy="8119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0210" y="4231852"/>
            <a:ext cx="6142139" cy="205349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3781" y="643634"/>
            <a:ext cx="6812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Output</a:t>
            </a:r>
            <a:r>
              <a:rPr sz="2800" spc="-20" dirty="0"/>
              <a:t> </a:t>
            </a:r>
            <a:r>
              <a:rPr sz="2800" dirty="0"/>
              <a:t>and</a:t>
            </a:r>
            <a:r>
              <a:rPr sz="2800" spc="-10" dirty="0"/>
              <a:t> </a:t>
            </a:r>
            <a:r>
              <a:rPr sz="2800" dirty="0"/>
              <a:t>loss</a:t>
            </a:r>
            <a:r>
              <a:rPr sz="2800" spc="-15" dirty="0"/>
              <a:t> </a:t>
            </a:r>
            <a:r>
              <a:rPr sz="2800" dirty="0"/>
              <a:t>functions</a:t>
            </a:r>
            <a:r>
              <a:rPr sz="2800" spc="-15" dirty="0"/>
              <a:t> </a:t>
            </a:r>
            <a:r>
              <a:rPr sz="2800" dirty="0"/>
              <a:t>of</a:t>
            </a:r>
            <a:r>
              <a:rPr sz="2800" spc="-15" dirty="0"/>
              <a:t> </a:t>
            </a:r>
            <a:r>
              <a:rPr sz="2800" dirty="0"/>
              <a:t>FFN</a:t>
            </a:r>
            <a:r>
              <a:rPr sz="2800" spc="-10" dirty="0"/>
              <a:t> </a:t>
            </a:r>
            <a:r>
              <a:rPr sz="2800" dirty="0"/>
              <a:t>Networks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623" y="2475287"/>
            <a:ext cx="7684576" cy="265666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306" y="3168903"/>
            <a:ext cx="4445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5224" y="665989"/>
            <a:ext cx="3977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Computing</a:t>
            </a:r>
            <a:r>
              <a:rPr spc="-60" dirty="0"/>
              <a:t> </a:t>
            </a:r>
            <a:r>
              <a:rPr spc="75" dirty="0"/>
              <a:t>gradients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1714" y="5138420"/>
            <a:ext cx="634492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b="1" dirty="0">
                <a:latin typeface="Roboto"/>
                <a:cs typeface="Roboto"/>
              </a:rPr>
              <a:t>Backpíopagation-</a:t>
            </a:r>
            <a:r>
              <a:rPr sz="1800" b="1" spc="15" dirty="0">
                <a:latin typeface="Roboto"/>
                <a:cs typeface="Roboto"/>
              </a:rPr>
              <a:t> </a:t>
            </a:r>
            <a:r>
              <a:rPr sz="1800" spc="-15" dirty="0">
                <a:latin typeface="Roboto"/>
                <a:cs typeface="Roboto"/>
              </a:rPr>
              <a:t>computes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gíadients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spc="15" dirty="0">
                <a:latin typeface="Roboto"/>
                <a:cs typeface="Roboto"/>
              </a:rPr>
              <a:t>of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expíessions</a:t>
            </a:r>
            <a:r>
              <a:rPr sz="1800" spc="10" dirty="0">
                <a:latin typeface="Roboto"/>
                <a:cs typeface="Roboto"/>
              </a:rPr>
              <a:t> </a:t>
            </a:r>
            <a:r>
              <a:rPr sz="1800" dirty="0">
                <a:latin typeface="Roboto"/>
                <a:cs typeface="Roboto"/>
              </a:rPr>
              <a:t>thíough </a:t>
            </a:r>
            <a:r>
              <a:rPr sz="1800" spc="-434" dirty="0">
                <a:latin typeface="Roboto"/>
                <a:cs typeface="Roboto"/>
              </a:rPr>
              <a:t> </a:t>
            </a:r>
            <a:r>
              <a:rPr sz="1800" spc="20" dirty="0">
                <a:latin typeface="Roboto"/>
                <a:cs typeface="Roboto"/>
              </a:rPr>
              <a:t>íecuísive</a:t>
            </a:r>
            <a:r>
              <a:rPr sz="1800" spc="-5" dirty="0">
                <a:latin typeface="Roboto"/>
                <a:cs typeface="Roboto"/>
              </a:rPr>
              <a:t> </a:t>
            </a:r>
            <a:r>
              <a:rPr sz="1800" spc="-20" dirty="0">
                <a:latin typeface="Roboto"/>
                <a:cs typeface="Roboto"/>
              </a:rPr>
              <a:t>application</a:t>
            </a:r>
            <a:r>
              <a:rPr sz="1800" spc="5" dirty="0">
                <a:latin typeface="Roboto"/>
                <a:cs typeface="Roboto"/>
              </a:rPr>
              <a:t> </a:t>
            </a:r>
            <a:r>
              <a:rPr sz="1800" spc="15" dirty="0">
                <a:latin typeface="Roboto"/>
                <a:cs typeface="Roboto"/>
              </a:rPr>
              <a:t>of</a:t>
            </a:r>
            <a:r>
              <a:rPr sz="1800" dirty="0">
                <a:latin typeface="Roboto"/>
                <a:cs typeface="Roboto"/>
              </a:rPr>
              <a:t> </a:t>
            </a:r>
            <a:r>
              <a:rPr sz="1800" b="1" spc="-5" dirty="0">
                <a:latin typeface="Roboto"/>
                <a:cs typeface="Roboto"/>
              </a:rPr>
              <a:t>chain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spc="30" dirty="0">
                <a:latin typeface="Roboto"/>
                <a:cs typeface="Roboto"/>
              </a:rPr>
              <a:t>íule</a:t>
            </a:r>
            <a:r>
              <a:rPr sz="1800" spc="30" dirty="0">
                <a:latin typeface="Roboto"/>
                <a:cs typeface="Roboto"/>
              </a:rPr>
              <a:t>.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309" y="1838807"/>
            <a:ext cx="7772394" cy="2466644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306" y="3168903"/>
            <a:ext cx="4445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5224" y="665989"/>
            <a:ext cx="3977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Computing</a:t>
            </a:r>
            <a:r>
              <a:rPr spc="-60" dirty="0"/>
              <a:t> </a:t>
            </a:r>
            <a:r>
              <a:rPr spc="75" dirty="0"/>
              <a:t>gradients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8798" y="5138420"/>
            <a:ext cx="7600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Roboto"/>
                <a:cs typeface="Roboto"/>
              </a:rPr>
              <a:t>How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dirty="0">
                <a:latin typeface="Roboto"/>
                <a:cs typeface="Roboto"/>
              </a:rPr>
              <a:t>does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spc="-5" dirty="0">
                <a:latin typeface="Roboto"/>
                <a:cs typeface="Roboto"/>
              </a:rPr>
              <a:t>a</a:t>
            </a:r>
            <a:r>
              <a:rPr sz="1800" b="1" dirty="0">
                <a:latin typeface="Roboto"/>
                <a:cs typeface="Roboto"/>
              </a:rPr>
              <a:t> </a:t>
            </a:r>
            <a:r>
              <a:rPr sz="1800" b="1" spc="-5" dirty="0">
                <a:latin typeface="Roboto"/>
                <a:cs typeface="Roboto"/>
              </a:rPr>
              <a:t>small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dirty="0">
                <a:latin typeface="Roboto"/>
                <a:cs typeface="Roboto"/>
              </a:rPr>
              <a:t>change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spc="-10" dirty="0">
                <a:latin typeface="Roboto"/>
                <a:cs typeface="Roboto"/>
              </a:rPr>
              <a:t>in</a:t>
            </a:r>
            <a:r>
              <a:rPr sz="1800" b="1" spc="5" dirty="0">
                <a:latin typeface="Roboto"/>
                <a:cs typeface="Roboto"/>
              </a:rPr>
              <a:t> one </a:t>
            </a:r>
            <a:r>
              <a:rPr sz="1800" b="1" dirty="0">
                <a:latin typeface="Roboto"/>
                <a:cs typeface="Roboto"/>
              </a:rPr>
              <a:t>weight</a:t>
            </a:r>
            <a:r>
              <a:rPr sz="1800" b="1" spc="5" dirty="0">
                <a:latin typeface="Roboto"/>
                <a:cs typeface="Roboto"/>
              </a:rPr>
              <a:t> (eg. </a:t>
            </a:r>
            <a:r>
              <a:rPr sz="1800" b="1" i="1" spc="25" dirty="0">
                <a:solidFill>
                  <a:srgbClr val="C00000"/>
                </a:solidFill>
                <a:latin typeface="Roboto Cn"/>
                <a:cs typeface="Roboto Cn"/>
              </a:rPr>
              <a:t>w</a:t>
            </a:r>
            <a:r>
              <a:rPr sz="1800" b="1" i="1" spc="37" baseline="-13888" dirty="0">
                <a:solidFill>
                  <a:srgbClr val="C00000"/>
                </a:solidFill>
                <a:latin typeface="Roboto Cn"/>
                <a:cs typeface="Roboto Cn"/>
              </a:rPr>
              <a:t>2</a:t>
            </a:r>
            <a:r>
              <a:rPr sz="1800" b="1" spc="25" dirty="0">
                <a:latin typeface="Roboto"/>
                <a:cs typeface="Roboto"/>
              </a:rPr>
              <a:t>)affect</a:t>
            </a:r>
            <a:r>
              <a:rPr sz="1800" b="1" spc="10" dirty="0">
                <a:latin typeface="Roboto"/>
                <a:cs typeface="Roboto"/>
              </a:rPr>
              <a:t> </a:t>
            </a:r>
            <a:r>
              <a:rPr sz="1800" b="1" dirty="0">
                <a:latin typeface="Roboto"/>
                <a:cs typeface="Roboto"/>
              </a:rPr>
              <a:t>the </a:t>
            </a:r>
            <a:r>
              <a:rPr sz="1800" b="1" spc="-5" dirty="0">
                <a:latin typeface="Roboto"/>
                <a:cs typeface="Roboto"/>
              </a:rPr>
              <a:t>final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spc="-10" dirty="0">
                <a:latin typeface="Roboto"/>
                <a:cs typeface="Roboto"/>
              </a:rPr>
              <a:t>loss</a:t>
            </a:r>
            <a:r>
              <a:rPr sz="1800" b="1" dirty="0">
                <a:latin typeface="Roboto"/>
                <a:cs typeface="Roboto"/>
              </a:rPr>
              <a:t> </a:t>
            </a:r>
            <a:r>
              <a:rPr sz="1800" b="1" i="1" spc="65" dirty="0">
                <a:solidFill>
                  <a:srgbClr val="C00000"/>
                </a:solidFill>
                <a:latin typeface="Roboto Cn"/>
                <a:cs typeface="Roboto Cn"/>
              </a:rPr>
              <a:t>J(W)</a:t>
            </a:r>
            <a:r>
              <a:rPr sz="1800" b="1" spc="65" dirty="0">
                <a:solidFill>
                  <a:srgbClr val="C00000"/>
                </a:solidFill>
                <a:latin typeface="Roboto"/>
                <a:cs typeface="Roboto"/>
              </a:rPr>
              <a:t>?</a:t>
            </a:r>
            <a:endParaRPr sz="180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309" y="1838807"/>
            <a:ext cx="7772394" cy="246664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6073" y="2709164"/>
            <a:ext cx="7600950" cy="50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Roboto"/>
                <a:cs typeface="Roboto"/>
              </a:rPr>
              <a:t>How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dirty="0">
                <a:latin typeface="Roboto"/>
                <a:cs typeface="Roboto"/>
              </a:rPr>
              <a:t>does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spc="-5" dirty="0">
                <a:latin typeface="Roboto"/>
                <a:cs typeface="Roboto"/>
              </a:rPr>
              <a:t>a</a:t>
            </a:r>
            <a:r>
              <a:rPr sz="1800" b="1" dirty="0">
                <a:latin typeface="Roboto"/>
                <a:cs typeface="Roboto"/>
              </a:rPr>
              <a:t> </a:t>
            </a:r>
            <a:r>
              <a:rPr sz="1800" b="1" spc="-5" dirty="0">
                <a:latin typeface="Roboto"/>
                <a:cs typeface="Roboto"/>
              </a:rPr>
              <a:t>small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dirty="0">
                <a:latin typeface="Roboto"/>
                <a:cs typeface="Roboto"/>
              </a:rPr>
              <a:t>change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spc="-10" dirty="0">
                <a:latin typeface="Roboto"/>
                <a:cs typeface="Roboto"/>
              </a:rPr>
              <a:t>in</a:t>
            </a:r>
            <a:r>
              <a:rPr sz="1800" b="1" spc="5" dirty="0">
                <a:latin typeface="Roboto"/>
                <a:cs typeface="Roboto"/>
              </a:rPr>
              <a:t> one </a:t>
            </a:r>
            <a:r>
              <a:rPr sz="1800" b="1" dirty="0">
                <a:latin typeface="Roboto"/>
                <a:cs typeface="Roboto"/>
              </a:rPr>
              <a:t>weight</a:t>
            </a:r>
            <a:r>
              <a:rPr sz="1800" b="1" spc="5" dirty="0">
                <a:latin typeface="Roboto"/>
                <a:cs typeface="Roboto"/>
              </a:rPr>
              <a:t> (eg. </a:t>
            </a:r>
            <a:r>
              <a:rPr sz="1800" b="1" i="1" spc="25" dirty="0">
                <a:solidFill>
                  <a:srgbClr val="C00000"/>
                </a:solidFill>
                <a:latin typeface="Roboto Cn"/>
                <a:cs typeface="Roboto Cn"/>
              </a:rPr>
              <a:t>w</a:t>
            </a:r>
            <a:r>
              <a:rPr sz="1800" b="1" i="1" spc="37" baseline="-13888" dirty="0">
                <a:solidFill>
                  <a:srgbClr val="C00000"/>
                </a:solidFill>
                <a:latin typeface="Roboto Cn"/>
                <a:cs typeface="Roboto Cn"/>
              </a:rPr>
              <a:t>2</a:t>
            </a:r>
            <a:r>
              <a:rPr sz="1800" b="1" spc="25" dirty="0">
                <a:latin typeface="Roboto"/>
                <a:cs typeface="Roboto"/>
              </a:rPr>
              <a:t>)affect</a:t>
            </a:r>
            <a:r>
              <a:rPr sz="1800" b="1" spc="10" dirty="0">
                <a:latin typeface="Roboto"/>
                <a:cs typeface="Roboto"/>
              </a:rPr>
              <a:t> </a:t>
            </a:r>
            <a:r>
              <a:rPr sz="1800" b="1" dirty="0">
                <a:latin typeface="Roboto"/>
                <a:cs typeface="Roboto"/>
              </a:rPr>
              <a:t>the </a:t>
            </a:r>
            <a:r>
              <a:rPr sz="1800" b="1" spc="-5" dirty="0">
                <a:latin typeface="Roboto"/>
                <a:cs typeface="Roboto"/>
              </a:rPr>
              <a:t>final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spc="-10" dirty="0">
                <a:latin typeface="Roboto"/>
                <a:cs typeface="Roboto"/>
              </a:rPr>
              <a:t>loss</a:t>
            </a:r>
            <a:r>
              <a:rPr sz="1800" b="1" dirty="0">
                <a:latin typeface="Roboto"/>
                <a:cs typeface="Roboto"/>
              </a:rPr>
              <a:t> </a:t>
            </a:r>
            <a:r>
              <a:rPr sz="1800" b="1" i="1" spc="65" dirty="0">
                <a:solidFill>
                  <a:srgbClr val="C00000"/>
                </a:solidFill>
                <a:latin typeface="Roboto Cn"/>
                <a:cs typeface="Roboto Cn"/>
              </a:rPr>
              <a:t>J(W)</a:t>
            </a:r>
            <a:r>
              <a:rPr sz="1800" b="1" spc="65" dirty="0">
                <a:solidFill>
                  <a:srgbClr val="C00000"/>
                </a:solidFill>
                <a:latin typeface="Roboto"/>
                <a:cs typeface="Roboto"/>
              </a:rPr>
              <a:t>?</a:t>
            </a:r>
            <a:endParaRPr sz="1800">
              <a:latin typeface="Roboto"/>
              <a:cs typeface="Roboto"/>
            </a:endParaRPr>
          </a:p>
          <a:p>
            <a:pPr marL="1401445">
              <a:lnSpc>
                <a:spcPct val="100000"/>
              </a:lnSpc>
              <a:spcBef>
                <a:spcPts val="1460"/>
              </a:spcBef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5224" y="665989"/>
            <a:ext cx="3977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Computing</a:t>
            </a:r>
            <a:r>
              <a:rPr spc="-60" dirty="0"/>
              <a:t> </a:t>
            </a:r>
            <a:r>
              <a:rPr spc="75" dirty="0"/>
              <a:t>gradients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60" y="1303109"/>
            <a:ext cx="7296845" cy="10655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8278" y="4167967"/>
            <a:ext cx="1323200" cy="8666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54612" y="4186428"/>
            <a:ext cx="2279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C00000"/>
                </a:solidFill>
                <a:latin typeface="Roboto"/>
                <a:cs typeface="Roboto"/>
              </a:rPr>
              <a:t>?</a:t>
            </a:r>
            <a:endParaRPr sz="3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306" y="3168903"/>
            <a:ext cx="4445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2336" y="665989"/>
            <a:ext cx="1924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Chain</a:t>
            </a:r>
            <a:r>
              <a:rPr spc="-55" dirty="0"/>
              <a:t> </a:t>
            </a:r>
            <a:r>
              <a:rPr spc="40" dirty="0"/>
              <a:t>rule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1473" y="1526540"/>
            <a:ext cx="7162800" cy="425821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60"/>
              </a:spcBef>
            </a:pPr>
            <a:r>
              <a:rPr sz="1800" spc="-5" dirty="0">
                <a:latin typeface="Arial MT"/>
                <a:cs typeface="Arial MT"/>
              </a:rPr>
              <a:t>In calculus,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b="1" spc="-5" dirty="0">
                <a:latin typeface="Arial"/>
                <a:cs typeface="Arial"/>
              </a:rPr>
              <a:t>chain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rule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formula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 expresses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derivative 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composition of two differentiable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functions </a:t>
            </a:r>
            <a:r>
              <a:rPr sz="1800" i="1" dirty="0">
                <a:solidFill>
                  <a:srgbClr val="202122"/>
                </a:solidFill>
                <a:latin typeface="Calibri"/>
                <a:cs typeface="Calibri"/>
              </a:rPr>
              <a:t>f</a:t>
            </a:r>
            <a:r>
              <a:rPr sz="1800" i="1" spc="9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and </a:t>
            </a:r>
            <a:r>
              <a:rPr sz="1800" i="1" dirty="0">
                <a:solidFill>
                  <a:srgbClr val="202122"/>
                </a:solidFill>
                <a:latin typeface="Calibri"/>
                <a:cs typeface="Calibri"/>
              </a:rPr>
              <a:t>g</a:t>
            </a:r>
            <a:r>
              <a:rPr sz="1800" i="1" spc="95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in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 terms of the 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derivatives</a:t>
            </a:r>
            <a:r>
              <a:rPr sz="1800" spc="-1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of </a:t>
            </a:r>
            <a:r>
              <a:rPr sz="1800" i="1" dirty="0">
                <a:solidFill>
                  <a:srgbClr val="202122"/>
                </a:solidFill>
                <a:latin typeface="Calibri"/>
                <a:cs typeface="Calibri"/>
              </a:rPr>
              <a:t>f</a:t>
            </a:r>
            <a:r>
              <a:rPr sz="1800" i="1" spc="9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and </a:t>
            </a:r>
            <a:r>
              <a:rPr sz="1800" i="1" spc="-5" dirty="0">
                <a:solidFill>
                  <a:srgbClr val="202122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 MT"/>
              <a:cs typeface="Arial MT"/>
            </a:endParaRPr>
          </a:p>
          <a:p>
            <a:pPr marL="12700" marR="256540">
              <a:lnSpc>
                <a:spcPct val="100000"/>
              </a:lnSpc>
              <a:spcBef>
                <a:spcPts val="1789"/>
              </a:spcBef>
            </a:pP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If 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 variable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202122"/>
                </a:solidFill>
                <a:latin typeface="Calibri"/>
                <a:cs typeface="Calibri"/>
              </a:rPr>
              <a:t>z</a:t>
            </a:r>
            <a:r>
              <a:rPr sz="1800" i="1" spc="90" dirty="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depends on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variable </a:t>
            </a:r>
            <a:r>
              <a:rPr sz="1800" i="1" spc="-5" dirty="0">
                <a:latin typeface="Calibri"/>
                <a:cs typeface="Calibri"/>
              </a:rPr>
              <a:t>y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which itself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depends on 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 </a:t>
            </a:r>
            <a:r>
              <a:rPr sz="1800" i="1" dirty="0">
                <a:latin typeface="Calibri"/>
                <a:cs typeface="Calibri"/>
              </a:rPr>
              <a:t>x</a:t>
            </a:r>
            <a:r>
              <a:rPr sz="1800" i="1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Arial MT"/>
                <a:cs typeface="Arial MT"/>
              </a:rPr>
              <a:t>(that </a:t>
            </a:r>
            <a:r>
              <a:rPr sz="1800" dirty="0">
                <a:latin typeface="Arial MT"/>
                <a:cs typeface="Arial MT"/>
              </a:rPr>
              <a:t>is,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Calibri"/>
                <a:cs typeface="Calibri"/>
              </a:rPr>
              <a:t>y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i="1" dirty="0">
                <a:latin typeface="Calibri"/>
                <a:cs typeface="Calibri"/>
              </a:rPr>
              <a:t>z</a:t>
            </a:r>
            <a:r>
              <a:rPr sz="1800" i="1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Arial MT"/>
                <a:cs typeface="Arial MT"/>
              </a:rPr>
              <a:t>are dependent variables), then </a:t>
            </a:r>
            <a:r>
              <a:rPr sz="1800" i="1" dirty="0">
                <a:latin typeface="Calibri"/>
                <a:cs typeface="Calibri"/>
              </a:rPr>
              <a:t>z</a:t>
            </a:r>
            <a:r>
              <a:rPr sz="1800" i="1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Arial MT"/>
                <a:cs typeface="Arial MT"/>
              </a:rPr>
              <a:t>depends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dirty="0">
                <a:latin typeface="Calibri"/>
                <a:cs typeface="Calibri"/>
              </a:rPr>
              <a:t>x</a:t>
            </a:r>
            <a:r>
              <a:rPr sz="1800" i="1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Arial MT"/>
                <a:cs typeface="Arial MT"/>
              </a:rPr>
              <a:t>as well, </a:t>
            </a:r>
            <a:r>
              <a:rPr sz="1800" dirty="0">
                <a:latin typeface="Arial MT"/>
                <a:cs typeface="Arial MT"/>
              </a:rPr>
              <a:t>via</a:t>
            </a:r>
            <a:r>
              <a:rPr sz="1800" spc="-5" dirty="0">
                <a:latin typeface="Arial MT"/>
                <a:cs typeface="Arial MT"/>
              </a:rPr>
              <a:t> the intermediate variable </a:t>
            </a:r>
            <a:r>
              <a:rPr sz="1800" i="1" spc="-10" dirty="0">
                <a:latin typeface="Calibri"/>
                <a:cs typeface="Calibri"/>
              </a:rPr>
              <a:t>y.</a:t>
            </a:r>
            <a:endParaRPr lang="en-IN" sz="1800" i="1" spc="-10" dirty="0">
              <a:latin typeface="Calibri"/>
              <a:cs typeface="Calibri"/>
            </a:endParaRPr>
          </a:p>
          <a:p>
            <a:pPr marL="12700" marR="256540">
              <a:lnSpc>
                <a:spcPct val="100000"/>
              </a:lnSpc>
              <a:spcBef>
                <a:spcPts val="1789"/>
              </a:spcBef>
            </a:pPr>
            <a:endParaRPr lang="en-IN" i="1" spc="-10" dirty="0">
              <a:latin typeface="Calibri"/>
              <a:cs typeface="Calibri"/>
            </a:endParaRPr>
          </a:p>
          <a:p>
            <a:pPr marL="12700" marR="256540">
              <a:lnSpc>
                <a:spcPct val="100000"/>
              </a:lnSpc>
              <a:spcBef>
                <a:spcPts val="1789"/>
              </a:spcBef>
            </a:pPr>
            <a:endParaRPr lang="en-IN" sz="1800" i="1" spc="-10" dirty="0">
              <a:latin typeface="Calibri"/>
              <a:cs typeface="Calibri"/>
            </a:endParaRPr>
          </a:p>
          <a:p>
            <a:pPr marL="12700" marR="256540">
              <a:lnSpc>
                <a:spcPct val="100000"/>
              </a:lnSpc>
              <a:spcBef>
                <a:spcPts val="1789"/>
              </a:spcBef>
            </a:pPr>
            <a:r>
              <a:rPr lang="en-IN" sz="1800" i="1" spc="-10" dirty="0">
                <a:latin typeface="Calibri"/>
                <a:cs typeface="Calibri"/>
              </a:rPr>
              <a:t>Y=2x</a:t>
            </a:r>
          </a:p>
          <a:p>
            <a:pPr marL="12700" marR="256540">
              <a:lnSpc>
                <a:spcPct val="100000"/>
              </a:lnSpc>
              <a:spcBef>
                <a:spcPts val="1789"/>
              </a:spcBef>
            </a:pP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1473" y="4254500"/>
            <a:ext cx="4331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this case, the chain rule 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is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 expressed as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1016" y="4107446"/>
            <a:ext cx="1828799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306" y="3168903"/>
            <a:ext cx="4445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6986" y="665989"/>
            <a:ext cx="38131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Chain</a:t>
            </a:r>
            <a:r>
              <a:rPr spc="-20" dirty="0"/>
              <a:t> </a:t>
            </a:r>
            <a:r>
              <a:rPr spc="40" dirty="0"/>
              <a:t>rule</a:t>
            </a:r>
            <a:r>
              <a:rPr spc="-35" dirty="0"/>
              <a:t> </a:t>
            </a:r>
            <a:r>
              <a:rPr spc="175" dirty="0"/>
              <a:t>-</a:t>
            </a:r>
            <a:r>
              <a:rPr spc="-15" dirty="0"/>
              <a:t> </a:t>
            </a:r>
            <a:r>
              <a:rPr spc="90" dirty="0"/>
              <a:t>intuition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EXAMPLE: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/>
          </a:p>
          <a:p>
            <a:pPr marL="12700" marR="5080" algn="just">
              <a:lnSpc>
                <a:spcPts val="2090"/>
              </a:lnSpc>
            </a:pPr>
            <a:r>
              <a:rPr spc="-5" dirty="0"/>
              <a:t>If </a:t>
            </a:r>
            <a:r>
              <a:rPr dirty="0"/>
              <a:t>a </a:t>
            </a:r>
            <a:r>
              <a:rPr spc="-5" dirty="0"/>
              <a:t>car travels twice as fast as </a:t>
            </a:r>
            <a:r>
              <a:rPr dirty="0"/>
              <a:t>a </a:t>
            </a:r>
            <a:r>
              <a:rPr spc="-5" dirty="0"/>
              <a:t>bicycle and the bicycle </a:t>
            </a:r>
            <a:r>
              <a:rPr dirty="0"/>
              <a:t>is </a:t>
            </a:r>
            <a:r>
              <a:rPr spc="-5" dirty="0"/>
              <a:t>four times as </a:t>
            </a:r>
            <a:r>
              <a:rPr spc="-490" dirty="0"/>
              <a:t> </a:t>
            </a:r>
            <a:r>
              <a:rPr spc="-5" dirty="0"/>
              <a:t>fast as</a:t>
            </a:r>
            <a:r>
              <a:rPr dirty="0"/>
              <a:t> a</a:t>
            </a:r>
            <a:r>
              <a:rPr spc="-5" dirty="0"/>
              <a:t> walking</a:t>
            </a:r>
            <a:r>
              <a:rPr dirty="0"/>
              <a:t> </a:t>
            </a:r>
            <a:r>
              <a:rPr spc="-5" dirty="0"/>
              <a:t>man, then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car</a:t>
            </a:r>
            <a:r>
              <a:rPr dirty="0"/>
              <a:t> </a:t>
            </a:r>
            <a:r>
              <a:rPr spc="-5" dirty="0"/>
              <a:t>travels</a:t>
            </a:r>
            <a:r>
              <a:rPr dirty="0"/>
              <a:t> </a:t>
            </a:r>
            <a:r>
              <a:rPr spc="-5" dirty="0">
                <a:solidFill>
                  <a:srgbClr val="C00000"/>
                </a:solidFill>
              </a:rPr>
              <a:t>?? </a:t>
            </a:r>
            <a:r>
              <a:rPr spc="-5" dirty="0"/>
              <a:t>times</a:t>
            </a:r>
            <a:r>
              <a:rPr dirty="0"/>
              <a:t> </a:t>
            </a:r>
            <a:r>
              <a:rPr spc="-5" dirty="0"/>
              <a:t>as fast</a:t>
            </a:r>
            <a:r>
              <a:rPr dirty="0"/>
              <a:t> </a:t>
            </a:r>
            <a:r>
              <a:rPr spc="-5" dirty="0"/>
              <a:t>as</a:t>
            </a:r>
            <a:r>
              <a:rPr dirty="0"/>
              <a:t> </a:t>
            </a:r>
            <a:r>
              <a:rPr spc="-5" dirty="0"/>
              <a:t>the man.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/>
          </a:p>
          <a:p>
            <a:pPr marL="12700" marR="67945" algn="just">
              <a:lnSpc>
                <a:spcPct val="99400"/>
              </a:lnSpc>
            </a:pPr>
            <a:r>
              <a:rPr spc="-5" dirty="0"/>
              <a:t>The relationship between this example and the chain rule </a:t>
            </a:r>
            <a:r>
              <a:rPr dirty="0"/>
              <a:t>is </a:t>
            </a:r>
            <a:r>
              <a:rPr spc="-5" dirty="0"/>
              <a:t>as follows. </a:t>
            </a:r>
            <a:r>
              <a:rPr spc="-490" dirty="0"/>
              <a:t> </a:t>
            </a:r>
            <a:r>
              <a:rPr spc="-5" dirty="0"/>
              <a:t>Let </a:t>
            </a:r>
            <a:r>
              <a:rPr i="1" dirty="0">
                <a:latin typeface="Calibri"/>
                <a:cs typeface="Calibri"/>
              </a:rPr>
              <a:t>z</a:t>
            </a:r>
            <a:r>
              <a:rPr dirty="0"/>
              <a:t>, </a:t>
            </a:r>
            <a:r>
              <a:rPr i="1" dirty="0">
                <a:latin typeface="Calibri"/>
                <a:cs typeface="Calibri"/>
              </a:rPr>
              <a:t>y </a:t>
            </a:r>
            <a:r>
              <a:rPr spc="-5" dirty="0"/>
              <a:t>and </a:t>
            </a:r>
            <a:r>
              <a:rPr i="1" dirty="0">
                <a:latin typeface="Calibri"/>
                <a:cs typeface="Calibri"/>
              </a:rPr>
              <a:t>x </a:t>
            </a:r>
            <a:r>
              <a:rPr spc="-5" dirty="0"/>
              <a:t>be the (variable) positions of the car, the bicycle, and the </a:t>
            </a:r>
            <a:r>
              <a:rPr dirty="0"/>
              <a:t> </a:t>
            </a:r>
            <a:r>
              <a:rPr spc="-5" dirty="0"/>
              <a:t>walking</a:t>
            </a:r>
            <a:r>
              <a:rPr spc="-10" dirty="0"/>
              <a:t> </a:t>
            </a:r>
            <a:r>
              <a:rPr spc="-5" dirty="0"/>
              <a:t>man, respectively.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1473" y="3989323"/>
            <a:ext cx="7341870" cy="139128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779780">
              <a:lnSpc>
                <a:spcPct val="102200"/>
              </a:lnSpc>
              <a:spcBef>
                <a:spcPts val="50"/>
              </a:spcBef>
            </a:pP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The rate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change of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relative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positions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of the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car</a:t>
            </a:r>
            <a:r>
              <a:rPr sz="1800" spc="5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the bicycle </a:t>
            </a:r>
            <a:r>
              <a:rPr sz="1800" spc="-484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is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 dz/dy =2 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;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 similarly, dy/dx=4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Arial MT"/>
              <a:cs typeface="Arial MT"/>
            </a:endParaRPr>
          </a:p>
          <a:p>
            <a:pPr marL="12700" marR="5080">
              <a:lnSpc>
                <a:spcPts val="2090"/>
              </a:lnSpc>
              <a:spcBef>
                <a:spcPts val="5"/>
              </a:spcBef>
            </a:pP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So, the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rate of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change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of the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relative positions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the car</a:t>
            </a:r>
            <a:r>
              <a:rPr sz="1800" spc="5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the walking </a:t>
            </a:r>
            <a:r>
              <a:rPr sz="1800" spc="-484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02122"/>
                </a:solidFill>
                <a:latin typeface="Arial MT"/>
                <a:cs typeface="Arial MT"/>
              </a:rPr>
              <a:t>man</a:t>
            </a:r>
            <a:r>
              <a:rPr sz="1800" spc="-10" dirty="0">
                <a:solidFill>
                  <a:srgbClr val="202122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02122"/>
                </a:solidFill>
                <a:latin typeface="Arial MT"/>
                <a:cs typeface="Arial MT"/>
              </a:rPr>
              <a:t>is?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524" y="5462154"/>
            <a:ext cx="3098800" cy="66039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BB92-89FE-9EB4-FF81-FF4D10E6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A465E-0BDA-828E-1270-2C2FFE9E8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1EB2A-07B6-96E1-B2FA-5ADA7D0D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0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A8E3-385B-0E89-A033-09B8326F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D4D45-41C2-4CEE-1814-C646061B8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1A62C-42D2-68BA-651C-1B689966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9E15B8-F1A7-2EB8-4D9E-BB5D6EDDABD5}"/>
                  </a:ext>
                </a:extLst>
              </p14:cNvPr>
              <p14:cNvContentPartPr/>
              <p14:nvPr/>
            </p14:nvContentPartPr>
            <p14:xfrm>
              <a:off x="1581120" y="895320"/>
              <a:ext cx="6356880" cy="4553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9E15B8-F1A7-2EB8-4D9E-BB5D6EDDAB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1760" y="885960"/>
                <a:ext cx="637560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0282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6073" y="2709164"/>
            <a:ext cx="7600950" cy="50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Roboto"/>
                <a:cs typeface="Roboto"/>
              </a:rPr>
              <a:t>How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dirty="0">
                <a:latin typeface="Roboto"/>
                <a:cs typeface="Roboto"/>
              </a:rPr>
              <a:t>does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spc="-5" dirty="0">
                <a:latin typeface="Roboto"/>
                <a:cs typeface="Roboto"/>
              </a:rPr>
              <a:t>a</a:t>
            </a:r>
            <a:r>
              <a:rPr sz="1800" b="1" dirty="0">
                <a:latin typeface="Roboto"/>
                <a:cs typeface="Roboto"/>
              </a:rPr>
              <a:t> </a:t>
            </a:r>
            <a:r>
              <a:rPr sz="1800" b="1" spc="-5" dirty="0">
                <a:latin typeface="Roboto"/>
                <a:cs typeface="Roboto"/>
              </a:rPr>
              <a:t>small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dirty="0">
                <a:latin typeface="Roboto"/>
                <a:cs typeface="Roboto"/>
              </a:rPr>
              <a:t>change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spc="-10" dirty="0">
                <a:latin typeface="Roboto"/>
                <a:cs typeface="Roboto"/>
              </a:rPr>
              <a:t>in</a:t>
            </a:r>
            <a:r>
              <a:rPr sz="1800" b="1" spc="5" dirty="0">
                <a:latin typeface="Roboto"/>
                <a:cs typeface="Roboto"/>
              </a:rPr>
              <a:t> one </a:t>
            </a:r>
            <a:r>
              <a:rPr sz="1800" b="1" dirty="0">
                <a:latin typeface="Roboto"/>
                <a:cs typeface="Roboto"/>
              </a:rPr>
              <a:t>weight</a:t>
            </a:r>
            <a:r>
              <a:rPr sz="1800" b="1" spc="5" dirty="0">
                <a:latin typeface="Roboto"/>
                <a:cs typeface="Roboto"/>
              </a:rPr>
              <a:t> (eg. </a:t>
            </a:r>
            <a:r>
              <a:rPr sz="1800" b="1" i="1" spc="25" dirty="0">
                <a:solidFill>
                  <a:srgbClr val="C00000"/>
                </a:solidFill>
                <a:latin typeface="Roboto Cn"/>
                <a:cs typeface="Roboto Cn"/>
              </a:rPr>
              <a:t>w</a:t>
            </a:r>
            <a:r>
              <a:rPr sz="1800" b="1" i="1" spc="37" baseline="-13888" dirty="0">
                <a:solidFill>
                  <a:srgbClr val="C00000"/>
                </a:solidFill>
                <a:latin typeface="Roboto Cn"/>
                <a:cs typeface="Roboto Cn"/>
              </a:rPr>
              <a:t>2</a:t>
            </a:r>
            <a:r>
              <a:rPr sz="1800" b="1" spc="25" dirty="0">
                <a:latin typeface="Roboto"/>
                <a:cs typeface="Roboto"/>
              </a:rPr>
              <a:t>)affect</a:t>
            </a:r>
            <a:r>
              <a:rPr sz="1800" b="1" spc="10" dirty="0">
                <a:latin typeface="Roboto"/>
                <a:cs typeface="Roboto"/>
              </a:rPr>
              <a:t> </a:t>
            </a:r>
            <a:r>
              <a:rPr sz="1800" b="1" dirty="0">
                <a:latin typeface="Roboto"/>
                <a:cs typeface="Roboto"/>
              </a:rPr>
              <a:t>the </a:t>
            </a:r>
            <a:r>
              <a:rPr sz="1800" b="1" spc="-5" dirty="0">
                <a:latin typeface="Roboto"/>
                <a:cs typeface="Roboto"/>
              </a:rPr>
              <a:t>final</a:t>
            </a:r>
            <a:r>
              <a:rPr sz="1800" b="1" spc="5" dirty="0">
                <a:latin typeface="Roboto"/>
                <a:cs typeface="Roboto"/>
              </a:rPr>
              <a:t> </a:t>
            </a:r>
            <a:r>
              <a:rPr sz="1800" b="1" spc="-10" dirty="0">
                <a:latin typeface="Roboto"/>
                <a:cs typeface="Roboto"/>
              </a:rPr>
              <a:t>loss</a:t>
            </a:r>
            <a:r>
              <a:rPr sz="1800" b="1" dirty="0">
                <a:latin typeface="Roboto"/>
                <a:cs typeface="Roboto"/>
              </a:rPr>
              <a:t> </a:t>
            </a:r>
            <a:r>
              <a:rPr sz="1800" b="1" i="1" spc="65" dirty="0">
                <a:solidFill>
                  <a:srgbClr val="C00000"/>
                </a:solidFill>
                <a:latin typeface="Roboto Cn"/>
                <a:cs typeface="Roboto Cn"/>
              </a:rPr>
              <a:t>J(W)</a:t>
            </a:r>
            <a:r>
              <a:rPr sz="1800" b="1" spc="65" dirty="0">
                <a:solidFill>
                  <a:srgbClr val="C00000"/>
                </a:solidFill>
                <a:latin typeface="Roboto"/>
                <a:cs typeface="Roboto"/>
              </a:rPr>
              <a:t>?</a:t>
            </a:r>
            <a:endParaRPr sz="1800">
              <a:latin typeface="Roboto"/>
              <a:cs typeface="Roboto"/>
            </a:endParaRPr>
          </a:p>
          <a:p>
            <a:pPr marL="1401445">
              <a:lnSpc>
                <a:spcPct val="100000"/>
              </a:lnSpc>
              <a:spcBef>
                <a:spcPts val="1460"/>
              </a:spcBef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5224" y="665989"/>
            <a:ext cx="3977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Computing</a:t>
            </a:r>
            <a:r>
              <a:rPr spc="-60" dirty="0"/>
              <a:t> </a:t>
            </a:r>
            <a:r>
              <a:rPr spc="75" dirty="0"/>
              <a:t>gradients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660" y="1303109"/>
            <a:ext cx="7296845" cy="10655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8278" y="4167967"/>
            <a:ext cx="1323200" cy="8666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54612" y="4186428"/>
            <a:ext cx="2279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C00000"/>
                </a:solidFill>
                <a:latin typeface="Roboto"/>
                <a:cs typeface="Roboto"/>
              </a:rPr>
              <a:t>?</a:t>
            </a:r>
            <a:endParaRPr sz="3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BB09-E18C-E9BD-2F07-5A882881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D7FB3-656E-3189-68FB-70EEC7627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E0EC3-B8DC-8806-C1C8-141F4C39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40" y="803682"/>
            <a:ext cx="4839119" cy="52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5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230" y="1307339"/>
            <a:ext cx="6225540" cy="4578423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BDAC-BE45-DA8D-06C9-2DD339B1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E6A46-365E-D76A-A254-8BF2A57CD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CA461-4596-6A17-8656-DF6F674D7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000"/>
            <a:ext cx="9144000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301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A76F-2273-49CE-6E72-3D1B688E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E1302-9BD8-38C9-0883-527EC7E8B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A7324-1DD7-0352-F087-17110341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438"/>
            <a:ext cx="9144000" cy="476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09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A6B6-5EBF-7DFA-90EE-D1A9B643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8E6A0-86FB-A1DF-C319-1CD6B1368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E01C5-2F70-B3EF-4369-DD2F69C8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231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C5D2-0B84-A4C2-4A98-931C6D0B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ED4BE-E03B-6FB2-8482-615A3A210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9B111-0283-E684-F989-F9B79A8B4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205"/>
            <a:ext cx="9144000" cy="42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636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E759-0239-FA5E-FA15-6ACA0243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E7B05-0C22-8A1A-BACA-B0AA1FFC3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79414-3D71-D02B-D3D2-BBD420ED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956"/>
            <a:ext cx="9144000" cy="44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08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57E9-4FD8-BFAA-738A-CC3B7B8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2FF93-9B04-C216-DE99-9F2AB8C19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DB72B-B993-80E5-BCC7-F1AA1FEA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737"/>
            <a:ext cx="9144000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458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8006" y="3184524"/>
            <a:ext cx="19050" cy="1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"/>
              </a:lnSpc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5224" y="665989"/>
            <a:ext cx="3977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Computing</a:t>
            </a:r>
            <a:r>
              <a:rPr spc="-60" dirty="0"/>
              <a:t> </a:t>
            </a:r>
            <a:r>
              <a:rPr spc="75" dirty="0"/>
              <a:t>gradients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596" y="2540804"/>
            <a:ext cx="8224799" cy="261210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8337" y="5574283"/>
            <a:ext cx="7723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90" dirty="0">
                <a:solidFill>
                  <a:srgbClr val="C00000"/>
                </a:solidFill>
                <a:latin typeface="Roboto Cn"/>
                <a:cs typeface="Roboto Cn"/>
              </a:rPr>
              <a:t>Apply</a:t>
            </a:r>
            <a:r>
              <a:rPr sz="1800" b="1" i="1" spc="3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10" dirty="0">
                <a:solidFill>
                  <a:srgbClr val="C00000"/>
                </a:solidFill>
                <a:latin typeface="Roboto Cn"/>
                <a:cs typeface="Roboto Cn"/>
              </a:rPr>
              <a:t>īhe</a:t>
            </a:r>
            <a:r>
              <a:rPr sz="1800" b="1" i="1" spc="3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75" dirty="0">
                <a:solidFill>
                  <a:srgbClr val="C00000"/>
                </a:solidFill>
                <a:latin typeface="Roboto Cn"/>
                <a:cs typeface="Roboto Cn"/>
              </a:rPr>
              <a:t>chain</a:t>
            </a:r>
            <a:r>
              <a:rPr sz="1800" b="1" i="1" spc="35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00" dirty="0">
                <a:solidFill>
                  <a:srgbClr val="C00000"/>
                </a:solidFill>
                <a:latin typeface="Roboto Cn"/>
                <a:cs typeface="Roboto Cn"/>
              </a:rPr>
              <a:t>íule</a:t>
            </a:r>
            <a:r>
              <a:rPr sz="1800" b="1" i="1" spc="35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14" dirty="0">
                <a:solidFill>
                  <a:srgbClr val="C00000"/>
                </a:solidFill>
                <a:latin typeface="Roboto Cn"/>
                <a:cs typeface="Roboto Cn"/>
              </a:rPr>
              <a:t>īo</a:t>
            </a:r>
            <a:r>
              <a:rPr sz="1800" b="1" i="1" spc="4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10" dirty="0">
                <a:solidFill>
                  <a:srgbClr val="C00000"/>
                </a:solidFill>
                <a:latin typeface="Roboto Cn"/>
                <a:cs typeface="Roboto Cn"/>
              </a:rPr>
              <a:t>decompose</a:t>
            </a:r>
            <a:r>
              <a:rPr sz="1800" b="1" i="1" spc="3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85" dirty="0">
                <a:solidFill>
                  <a:srgbClr val="C00000"/>
                </a:solidFill>
                <a:latin typeface="Roboto Cn"/>
                <a:cs typeface="Roboto Cn"/>
              </a:rPr>
              <a:t>inīo</a:t>
            </a:r>
            <a:r>
              <a:rPr sz="1800" b="1" i="1" spc="4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25" dirty="0">
                <a:solidFill>
                  <a:srgbClr val="C00000"/>
                </a:solidFill>
                <a:latin typeface="Roboto Cn"/>
                <a:cs typeface="Roboto Cn"/>
              </a:rPr>
              <a:t>īwo</a:t>
            </a:r>
            <a:r>
              <a:rPr sz="1800" b="1" i="1" spc="45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05" dirty="0">
                <a:solidFill>
                  <a:srgbClr val="C00000"/>
                </a:solidFill>
                <a:latin typeface="Roboto Cn"/>
                <a:cs typeface="Roboto Cn"/>
              </a:rPr>
              <a:t>gíadienīs</a:t>
            </a:r>
            <a:r>
              <a:rPr sz="1800" b="1" i="1" spc="4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10" dirty="0">
                <a:solidFill>
                  <a:srgbClr val="C00000"/>
                </a:solidFill>
                <a:latin typeface="Roboto Cn"/>
                <a:cs typeface="Roboto Cn"/>
              </a:rPr>
              <a:t>īhaī</a:t>
            </a:r>
            <a:r>
              <a:rPr sz="1800" b="1" i="1" spc="35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30" dirty="0">
                <a:solidFill>
                  <a:srgbClr val="C00000"/>
                </a:solidFill>
                <a:latin typeface="Roboto Cn"/>
                <a:cs typeface="Roboto Cn"/>
              </a:rPr>
              <a:t>we</a:t>
            </a:r>
            <a:r>
              <a:rPr sz="1800" b="1" i="1" spc="35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90" dirty="0">
                <a:solidFill>
                  <a:srgbClr val="C00000"/>
                </a:solidFill>
                <a:latin typeface="Roboto Cn"/>
                <a:cs typeface="Roboto Cn"/>
              </a:rPr>
              <a:t>have</a:t>
            </a:r>
            <a:r>
              <a:rPr sz="1800" b="1" i="1" spc="3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00" dirty="0">
                <a:solidFill>
                  <a:srgbClr val="C00000"/>
                </a:solidFill>
                <a:latin typeface="Roboto Cn"/>
                <a:cs typeface="Roboto Cn"/>
              </a:rPr>
              <a:t>access</a:t>
            </a:r>
            <a:r>
              <a:rPr sz="1800" b="1" i="1" spc="4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85" dirty="0">
                <a:solidFill>
                  <a:srgbClr val="C00000"/>
                </a:solidFill>
                <a:latin typeface="Roboto Cn"/>
                <a:cs typeface="Roboto Cn"/>
              </a:rPr>
              <a:t>īo.</a:t>
            </a:r>
            <a:endParaRPr sz="1800">
              <a:latin typeface="Roboto Cn"/>
              <a:cs typeface="Roboto C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306" y="3168903"/>
            <a:ext cx="4445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5224" y="665989"/>
            <a:ext cx="3977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Computing</a:t>
            </a:r>
            <a:r>
              <a:rPr spc="-60" dirty="0"/>
              <a:t> </a:t>
            </a:r>
            <a:r>
              <a:rPr spc="75" dirty="0"/>
              <a:t>gradients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957" y="1696262"/>
            <a:ext cx="8474080" cy="3704081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306" y="3168903"/>
            <a:ext cx="44450" cy="4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5224" y="665989"/>
            <a:ext cx="3977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Computing</a:t>
            </a:r>
            <a:r>
              <a:rPr spc="-60" dirty="0"/>
              <a:t> </a:t>
            </a:r>
            <a:r>
              <a:rPr spc="75" dirty="0"/>
              <a:t>gradients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8337" y="5278628"/>
            <a:ext cx="7590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110" dirty="0">
                <a:solidFill>
                  <a:srgbClr val="C00000"/>
                </a:solidFill>
                <a:latin typeface="Roboto Cn"/>
                <a:cs typeface="Roboto Cn"/>
              </a:rPr>
              <a:t>Repeaī</a:t>
            </a:r>
            <a:r>
              <a:rPr sz="1800" b="1" i="1" spc="4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85" dirty="0">
                <a:solidFill>
                  <a:srgbClr val="C00000"/>
                </a:solidFill>
                <a:latin typeface="Roboto Cn"/>
                <a:cs typeface="Roboto Cn"/>
              </a:rPr>
              <a:t>īhis</a:t>
            </a:r>
            <a:r>
              <a:rPr sz="1800" b="1" i="1" spc="5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14" dirty="0">
                <a:solidFill>
                  <a:srgbClr val="C00000"/>
                </a:solidFill>
                <a:latin typeface="Roboto Cn"/>
                <a:cs typeface="Roboto Cn"/>
              </a:rPr>
              <a:t>foí</a:t>
            </a:r>
            <a:r>
              <a:rPr sz="1800" b="1" i="1" spc="4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05" dirty="0">
                <a:solidFill>
                  <a:srgbClr val="C00000"/>
                </a:solidFill>
                <a:latin typeface="Roboto Cn"/>
                <a:cs typeface="Roboto Cn"/>
              </a:rPr>
              <a:t>eveíy</a:t>
            </a:r>
            <a:r>
              <a:rPr sz="1800" b="1" i="1" spc="4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00" dirty="0">
                <a:solidFill>
                  <a:srgbClr val="C00000"/>
                </a:solidFill>
                <a:latin typeface="Roboto Cn"/>
                <a:cs typeface="Roboto Cn"/>
              </a:rPr>
              <a:t>weighī</a:t>
            </a:r>
            <a:r>
              <a:rPr sz="1800" b="1" i="1" spc="45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55" dirty="0">
                <a:solidFill>
                  <a:srgbClr val="C00000"/>
                </a:solidFill>
                <a:latin typeface="Roboto Cn"/>
                <a:cs typeface="Roboto Cn"/>
              </a:rPr>
              <a:t>in</a:t>
            </a:r>
            <a:r>
              <a:rPr sz="1800" b="1" i="1" spc="4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10" dirty="0">
                <a:solidFill>
                  <a:srgbClr val="C00000"/>
                </a:solidFill>
                <a:latin typeface="Roboto Cn"/>
                <a:cs typeface="Roboto Cn"/>
              </a:rPr>
              <a:t>īhe</a:t>
            </a:r>
            <a:r>
              <a:rPr sz="1800" b="1" i="1" spc="4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14" dirty="0">
                <a:solidFill>
                  <a:srgbClr val="C00000"/>
                </a:solidFill>
                <a:latin typeface="Roboto Cn"/>
                <a:cs typeface="Roboto Cn"/>
              </a:rPr>
              <a:t>neīwoík</a:t>
            </a:r>
            <a:r>
              <a:rPr sz="1800" b="1" i="1" spc="45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80" dirty="0">
                <a:solidFill>
                  <a:srgbClr val="C00000"/>
                </a:solidFill>
                <a:latin typeface="Roboto Cn"/>
                <a:cs typeface="Roboto Cn"/>
              </a:rPr>
              <a:t>using</a:t>
            </a:r>
            <a:r>
              <a:rPr sz="1800" b="1" i="1" spc="5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05" dirty="0">
                <a:solidFill>
                  <a:srgbClr val="C00000"/>
                </a:solidFill>
                <a:latin typeface="Roboto Cn"/>
                <a:cs typeface="Roboto Cn"/>
              </a:rPr>
              <a:t>gíadienīs</a:t>
            </a:r>
            <a:r>
              <a:rPr sz="1800" b="1" i="1" spc="45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25" dirty="0">
                <a:solidFill>
                  <a:srgbClr val="C00000"/>
                </a:solidFill>
                <a:latin typeface="Roboto Cn"/>
                <a:cs typeface="Roboto Cn"/>
              </a:rPr>
              <a:t>fíom</a:t>
            </a:r>
            <a:r>
              <a:rPr sz="1800" b="1" i="1" spc="45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105" dirty="0">
                <a:solidFill>
                  <a:srgbClr val="C00000"/>
                </a:solidFill>
                <a:latin typeface="Roboto Cn"/>
                <a:cs typeface="Roboto Cn"/>
              </a:rPr>
              <a:t>laīeí</a:t>
            </a:r>
            <a:r>
              <a:rPr sz="1800" b="1" i="1" spc="40" dirty="0">
                <a:solidFill>
                  <a:srgbClr val="C00000"/>
                </a:solidFill>
                <a:latin typeface="Roboto Cn"/>
                <a:cs typeface="Roboto Cn"/>
              </a:rPr>
              <a:t> </a:t>
            </a:r>
            <a:r>
              <a:rPr sz="1800" b="1" i="1" spc="95" dirty="0">
                <a:solidFill>
                  <a:srgbClr val="C00000"/>
                </a:solidFill>
                <a:latin typeface="Roboto Cn"/>
                <a:cs typeface="Roboto Cn"/>
              </a:rPr>
              <a:t>layeís</a:t>
            </a:r>
            <a:endParaRPr sz="1800">
              <a:latin typeface="Roboto Cn"/>
              <a:cs typeface="Roboto C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597" y="1803793"/>
            <a:ext cx="8118845" cy="2881083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3927" y="1352803"/>
            <a:ext cx="7210425" cy="468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Backpropagation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Algorithm: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Step</a:t>
            </a:r>
            <a:r>
              <a:rPr sz="1800" b="1" dirty="0">
                <a:latin typeface="Calibri"/>
                <a:cs typeface="Calibri"/>
              </a:rPr>
              <a:t> 1: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Inputs</a:t>
            </a:r>
            <a:r>
              <a:rPr sz="1800" dirty="0">
                <a:latin typeface="Calibri"/>
                <a:cs typeface="Calibri"/>
              </a:rPr>
              <a:t> X,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arrive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through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preconnected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path.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Calibri"/>
              <a:cs typeface="Calibri"/>
            </a:endParaRPr>
          </a:p>
          <a:p>
            <a:pPr marL="12700" marR="5080">
              <a:lnSpc>
                <a:spcPct val="101099"/>
              </a:lnSpc>
            </a:pPr>
            <a:r>
              <a:rPr sz="1800" b="1" spc="-5" dirty="0">
                <a:latin typeface="Calibri"/>
                <a:cs typeface="Calibri"/>
              </a:rPr>
              <a:t>Step</a:t>
            </a:r>
            <a:r>
              <a:rPr sz="1800" b="1" spc="3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2:</a:t>
            </a:r>
            <a:r>
              <a:rPr sz="1800" b="1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input</a:t>
            </a:r>
            <a:r>
              <a:rPr sz="1800" spc="3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3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modeled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true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</a:t>
            </a:r>
            <a:r>
              <a:rPr sz="1800" spc="3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W.</a:t>
            </a:r>
            <a:r>
              <a:rPr sz="1800" spc="3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usually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chosen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randomly.</a:t>
            </a:r>
            <a:endParaRPr sz="1800">
              <a:latin typeface="Calibri"/>
              <a:cs typeface="Calibri"/>
            </a:endParaRPr>
          </a:p>
          <a:p>
            <a:pPr marL="1473835">
              <a:lnSpc>
                <a:spcPct val="100000"/>
              </a:lnSpc>
              <a:spcBef>
                <a:spcPts val="1340"/>
              </a:spcBef>
            </a:pPr>
            <a:r>
              <a:rPr sz="100" b="1" dirty="0">
                <a:solidFill>
                  <a:srgbClr val="002060"/>
                </a:solidFill>
                <a:latin typeface="Arial"/>
                <a:cs typeface="Arial"/>
              </a:rPr>
              <a:t>CC</a:t>
            </a:r>
            <a:endParaRPr sz="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"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</a:pPr>
            <a:r>
              <a:rPr sz="1800" b="1" spc="-5" dirty="0">
                <a:latin typeface="Calibri"/>
                <a:cs typeface="Calibri"/>
              </a:rPr>
              <a:t>Step</a:t>
            </a:r>
            <a:r>
              <a:rPr sz="1800" b="1" spc="3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3:</a:t>
            </a:r>
            <a:r>
              <a:rPr sz="1800" b="1" spc="3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Calculate</a:t>
            </a:r>
            <a:r>
              <a:rPr sz="1800" spc="3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3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3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3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neuron</a:t>
            </a:r>
            <a:r>
              <a:rPr sz="1800" spc="3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from</a:t>
            </a:r>
            <a:r>
              <a:rPr sz="1800" spc="3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input</a:t>
            </a:r>
            <a:r>
              <a:rPr sz="1800" spc="3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layer</a:t>
            </a:r>
            <a:r>
              <a:rPr sz="1800" spc="3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3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hidden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layer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layer.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libri"/>
              <a:cs typeface="Calibri"/>
            </a:endParaRPr>
          </a:p>
          <a:p>
            <a:pPr marL="12700" marR="1976120">
              <a:lnSpc>
                <a:spcPts val="2110"/>
              </a:lnSpc>
            </a:pPr>
            <a:r>
              <a:rPr sz="1800" b="1" spc="-5" dirty="0">
                <a:latin typeface="Calibri"/>
                <a:cs typeface="Calibri"/>
              </a:rPr>
              <a:t>Step </a:t>
            </a:r>
            <a:r>
              <a:rPr sz="1800" b="1" dirty="0">
                <a:latin typeface="Calibri"/>
                <a:cs typeface="Calibri"/>
              </a:rPr>
              <a:t>4: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Calculate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error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Backpropagation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Error=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Actual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Desired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libri"/>
              <a:cs typeface="Calibri"/>
            </a:endParaRPr>
          </a:p>
          <a:p>
            <a:pPr marL="12700" marR="5080">
              <a:lnSpc>
                <a:spcPts val="2110"/>
              </a:lnSpc>
            </a:pPr>
            <a:r>
              <a:rPr sz="1800" b="1" spc="-5" dirty="0">
                <a:latin typeface="Calibri"/>
                <a:cs typeface="Calibri"/>
              </a:rPr>
              <a:t>Step</a:t>
            </a:r>
            <a:r>
              <a:rPr sz="1800" b="1" spc="3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5:</a:t>
            </a:r>
            <a:r>
              <a:rPr sz="1800" b="1" spc="3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From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3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layer,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back</a:t>
            </a:r>
            <a:r>
              <a:rPr sz="1800" spc="3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3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hidden</a:t>
            </a:r>
            <a:r>
              <a:rPr sz="1800" spc="3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layer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adjust</a:t>
            </a:r>
            <a:r>
              <a:rPr sz="1800" spc="3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 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reduce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error.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Calibri"/>
                <a:cs typeface="Calibri"/>
              </a:rPr>
              <a:t>Step</a:t>
            </a:r>
            <a:r>
              <a:rPr sz="1800" b="1" dirty="0">
                <a:latin typeface="Calibri"/>
                <a:cs typeface="Calibri"/>
              </a:rPr>
              <a:t> 6: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Repeat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process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desired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achieved.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6961" y="665989"/>
            <a:ext cx="67551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Backpropagation</a:t>
            </a:r>
            <a:r>
              <a:rPr spc="-5" dirty="0"/>
              <a:t> </a:t>
            </a:r>
            <a:r>
              <a:rPr spc="50" dirty="0"/>
              <a:t>learning</a:t>
            </a:r>
            <a:r>
              <a:rPr dirty="0"/>
              <a:t> </a:t>
            </a:r>
            <a:r>
              <a:rPr spc="80" dirty="0"/>
              <a:t>algorithm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</TotalTime>
  <Words>2498</Words>
  <Application>Microsoft Office PowerPoint</Application>
  <PresentationFormat>On-screen Show (4:3)</PresentationFormat>
  <Paragraphs>334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5" baseType="lpstr">
      <vt:lpstr>Arial</vt:lpstr>
      <vt:lpstr>Arial MT</vt:lpstr>
      <vt:lpstr>Calibri</vt:lpstr>
      <vt:lpstr>Cambria</vt:lpstr>
      <vt:lpstr>Georgia</vt:lpstr>
      <vt:lpstr>Roboto</vt:lpstr>
      <vt:lpstr>Roboto Cn</vt:lpstr>
      <vt:lpstr>Times New Roman</vt:lpstr>
      <vt:lpstr>Verdana</vt:lpstr>
      <vt:lpstr>Office Theme</vt:lpstr>
      <vt:lpstr>Unit-1</vt:lpstr>
      <vt:lpstr>Perceptron - simplified</vt:lpstr>
      <vt:lpstr>The Perceptron:  Forward Propagation</vt:lpstr>
      <vt:lpstr>Proof of convergence of Perceptron  learning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a perceptron do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-1  to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Functions</vt:lpstr>
      <vt:lpstr>Activation Functions g(z)</vt:lpstr>
      <vt:lpstr>Activation Functions</vt:lpstr>
      <vt:lpstr>Activation Function- Sigmoid</vt:lpstr>
      <vt:lpstr>Activation Function- Sigmoid</vt:lpstr>
      <vt:lpstr>Activation Function- Sigmoid</vt:lpstr>
      <vt:lpstr>Activation Function- tanh</vt:lpstr>
      <vt:lpstr>Activation Function- ReLU</vt:lpstr>
      <vt:lpstr>Activation Function- ReLU</vt:lpstr>
      <vt:lpstr>Activation Function- Leaky ReLU</vt:lpstr>
      <vt:lpstr>Activation Function- Exponential Linear Units (ELU)</vt:lpstr>
      <vt:lpstr>Maxout.</vt:lpstr>
      <vt:lpstr>https://www.youtube.com/watch?v=icZItWxw7AI</vt:lpstr>
      <vt:lpstr>PowerPoint Presentation</vt:lpstr>
      <vt:lpstr>PowerPoint Presentation</vt:lpstr>
      <vt:lpstr>Learning  Resources</vt:lpstr>
      <vt:lpstr>Perceptron - simplified</vt:lpstr>
      <vt:lpstr>Multi Output Perceptron</vt:lpstr>
      <vt:lpstr>Single Layer Neural Network</vt:lpstr>
      <vt:lpstr>Single Layer Neural Network</vt:lpstr>
      <vt:lpstr>Single layer Neural Network</vt:lpstr>
      <vt:lpstr>PowerPoint Presentation</vt:lpstr>
      <vt:lpstr>Fully Connected Deep Neural Network</vt:lpstr>
      <vt:lpstr>Example Problem</vt:lpstr>
      <vt:lpstr>Example Problem</vt:lpstr>
      <vt:lpstr>Quantifying loss</vt:lpstr>
      <vt:lpstr>PowerPoint Presentation</vt:lpstr>
      <vt:lpstr>Empirical Loss</vt:lpstr>
      <vt:lpstr>Empirical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Neural Networks</vt:lpstr>
      <vt:lpstr>PowerPoint Presentation</vt:lpstr>
      <vt:lpstr>Training Neural Networks</vt:lpstr>
      <vt:lpstr>Training Neural Networks</vt:lpstr>
      <vt:lpstr>Training Neural Networks</vt:lpstr>
      <vt:lpstr>Training Neural Networks</vt:lpstr>
      <vt:lpstr>Training Neural Networks</vt:lpstr>
      <vt:lpstr>Representation Power of Neural Networks</vt:lpstr>
      <vt:lpstr>Representation Power of Neural Networks</vt:lpstr>
      <vt:lpstr>PowerPoint Presentation</vt:lpstr>
      <vt:lpstr>Representation Power of Neural Networks</vt:lpstr>
      <vt:lpstr>Representation Power of Neural Networks</vt:lpstr>
      <vt:lpstr>Representation Power of Neural Networks</vt:lpstr>
      <vt:lpstr>Feed Forward Neural Networks</vt:lpstr>
      <vt:lpstr>Feed Forward Neural Networks</vt:lpstr>
      <vt:lpstr>Learning parameters in Feed Forward Neural Networks</vt:lpstr>
      <vt:lpstr>Output and loss functions of FFN Networks</vt:lpstr>
      <vt:lpstr>Output and loss functions of FFN Networks</vt:lpstr>
      <vt:lpstr>Output and loss functions of FFN Networks</vt:lpstr>
      <vt:lpstr>Output and loss functions of FFN Networks</vt:lpstr>
      <vt:lpstr>Computing gradients</vt:lpstr>
      <vt:lpstr>Computing gradients</vt:lpstr>
      <vt:lpstr>Computing gradients</vt:lpstr>
      <vt:lpstr>Chain rule</vt:lpstr>
      <vt:lpstr>Chain rule - intuition</vt:lpstr>
      <vt:lpstr>PowerPoint Presentation</vt:lpstr>
      <vt:lpstr>PowerPoint Presentation</vt:lpstr>
      <vt:lpstr>Computing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Computing gradients</vt:lpstr>
      <vt:lpstr>Computing gradients</vt:lpstr>
      <vt:lpstr>Computing gradients</vt:lpstr>
      <vt:lpstr>Backpropagation learning algorithm</vt:lpstr>
      <vt:lpstr>Backpropagation learning algorithm</vt:lpstr>
      <vt:lpstr>PowerPoint Presentation</vt:lpstr>
      <vt:lpstr>Backpropagation example</vt:lpstr>
      <vt:lpstr>Backpropagation example</vt:lpstr>
      <vt:lpstr>Backpropagation : Forward pass</vt:lpstr>
      <vt:lpstr>Backpropagation : Forward pass</vt:lpstr>
      <vt:lpstr>Backpropagation : Backward pass</vt:lpstr>
      <vt:lpstr>Backpropagation : Backward pass</vt:lpstr>
      <vt:lpstr>PowerPoint Presentation</vt:lpstr>
      <vt:lpstr>Backpropagation : Backward pass</vt:lpstr>
      <vt:lpstr>PowerPoint Presentation</vt:lpstr>
      <vt:lpstr>Backpropagation : Backward pass</vt:lpstr>
      <vt:lpstr>Backpropagation : Backward pass</vt:lpstr>
      <vt:lpstr>Backpropagation : Backward pass</vt:lpstr>
      <vt:lpstr>Backpropagation : Backward pass</vt:lpstr>
      <vt:lpstr>Learning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Unit-1</dc:title>
  <dc:creator>AMUTHADEVI</dc:creator>
  <cp:lastModifiedBy>Poongothai Elango</cp:lastModifiedBy>
  <cp:revision>6</cp:revision>
  <dcterms:created xsi:type="dcterms:W3CDTF">2023-07-18T06:00:56Z</dcterms:created>
  <dcterms:modified xsi:type="dcterms:W3CDTF">2023-08-04T07:56:20Z</dcterms:modified>
</cp:coreProperties>
</file>